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6583680" cy="685800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sp>
        <p:nvSpPr>
          <p:cNvPr id="4" name="Shape 2"/>
          <p:cNvSpPr/>
          <p:nvPr/>
        </p:nvSpPr>
        <p:spPr>
          <a:xfrm>
            <a:off x="457200" y="2880360"/>
            <a:ext cx="5303520" cy="36576"/>
          </a:xfrm>
          <a:prstGeom prst="rect">
            <a:avLst/>
          </a:prstGeom>
          <a:solidFill>
            <a:srgbClr val="00D4FF"/>
          </a:solidFill>
          <a:ln w="12700">
            <a:solidFill>
              <a:srgbClr val="00D4FF"/>
            </a:solidFill>
            <a:prstDash val="solid"/>
          </a:ln>
        </p:spPr>
      </p:sp>
      <p:pic>
        <p:nvPicPr>
          <p:cNvPr id="5" name="Image 0" descr="preencoded.png">    </p:cNvPr>
          <p:cNvPicPr>
            <a:picLocks noChangeAspect="1"/>
          </p:cNvPicPr>
          <p:nvPr/>
        </p:nvPicPr>
        <p:blipFill>
          <a:blip r:embed="rId1"/>
          <a:stretch>
            <a:fillRect/>
          </a:stretch>
        </p:blipFill>
        <p:spPr>
          <a:xfrm>
            <a:off x="457200" y="365760"/>
            <a:ext cx="2011680" cy="2011680"/>
          </a:xfrm>
          <a:prstGeom prst="rect">
            <a:avLst/>
          </a:prstGeom>
        </p:spPr>
      </p:pic>
      <p:sp>
        <p:nvSpPr>
          <p:cNvPr id="6" name="Text 3"/>
          <p:cNvSpPr/>
          <p:nvPr/>
        </p:nvSpPr>
        <p:spPr>
          <a:xfrm>
            <a:off x="457200" y="2331720"/>
            <a:ext cx="5669280" cy="685800"/>
          </a:xfrm>
          <a:prstGeom prst="rect">
            <a:avLst/>
          </a:prstGeom>
          <a:noFill/>
          <a:ln/>
        </p:spPr>
        <p:txBody>
          <a:bodyPr wrap="square" lIns="0" tIns="0" rIns="0" bIns="0" rtlCol="0" anchor="ctr"/>
          <a:lstStyle/>
          <a:p>
            <a:pPr indent="0" marL="0">
              <a:buNone/>
            </a:pPr>
            <a:r>
              <a:rPr lang="en-US" sz="4800" b="1" dirty="0">
                <a:solidFill>
                  <a:srgbClr val="FFFFFF"/>
                </a:solidFill>
                <a:latin typeface="Arial Black" pitchFamily="34" charset="0"/>
                <a:ea typeface="Arial Black" pitchFamily="34" charset="-122"/>
                <a:cs typeface="Arial Black" pitchFamily="34" charset="-120"/>
              </a:rPr>
              <a:t>ADVISORE</a:t>
            </a:r>
            <a:endParaRPr lang="en-US" sz="4800" dirty="0"/>
          </a:p>
        </p:txBody>
      </p:sp>
      <p:sp>
        <p:nvSpPr>
          <p:cNvPr id="7" name="Text 4"/>
          <p:cNvSpPr/>
          <p:nvPr/>
        </p:nvSpPr>
        <p:spPr>
          <a:xfrm>
            <a:off x="457200" y="2999232"/>
            <a:ext cx="5486400" cy="457200"/>
          </a:xfrm>
          <a:prstGeom prst="rect">
            <a:avLst/>
          </a:prstGeom>
          <a:noFill/>
          <a:ln/>
        </p:spPr>
        <p:txBody>
          <a:bodyPr wrap="square" lIns="0" tIns="0" rIns="0" bIns="0" rtlCol="0" anchor="ctr"/>
          <a:lstStyle/>
          <a:p>
            <a:pPr indent="0" marL="0">
              <a:buNone/>
            </a:pPr>
            <a:r>
              <a:rPr lang="en-US" sz="2000" i="1" dirty="0">
                <a:solidFill>
                  <a:srgbClr val="00D4FF"/>
                </a:solidFill>
                <a:latin typeface="Calibri" pitchFamily="34" charset="0"/>
                <a:ea typeface="Calibri" pitchFamily="34" charset="-122"/>
                <a:cs typeface="Calibri" pitchFamily="34" charset="-120"/>
              </a:rPr>
              <a:t>Conseil en Ingénierie 4IR</a:t>
            </a:r>
            <a:endParaRPr lang="en-US" sz="2000" dirty="0"/>
          </a:p>
        </p:txBody>
      </p:sp>
      <p:sp>
        <p:nvSpPr>
          <p:cNvPr id="8" name="Text 5"/>
          <p:cNvSpPr/>
          <p:nvPr/>
        </p:nvSpPr>
        <p:spPr>
          <a:xfrm>
            <a:off x="457200" y="3611880"/>
            <a:ext cx="5669280" cy="822960"/>
          </a:xfrm>
          <a:prstGeom prst="rect">
            <a:avLst/>
          </a:prstGeom>
          <a:noFill/>
          <a:ln/>
        </p:spPr>
        <p:txBody>
          <a:bodyPr wrap="square" lIns="0" tIns="0" rIns="0" bIns="0" rtlCol="0" anchor="ctr"/>
          <a:lstStyle/>
          <a:p>
            <a:pPr indent="0" marL="0">
              <a:buNone/>
            </a:pPr>
            <a:r>
              <a:rPr lang="en-US" sz="1600" dirty="0">
                <a:solidFill>
                  <a:srgbClr val="E8F4F8"/>
                </a:solidFill>
                <a:latin typeface="Calibri" pitchFamily="34" charset="0"/>
                <a:ea typeface="Calibri" pitchFamily="34" charset="-122"/>
                <a:cs typeface="Calibri" pitchFamily="34" charset="-120"/>
              </a:rPr>
              <a:t>Votre partenaire stratégique pour la</a:t>
            </a:r>
            <a:endParaRPr lang="en-US" sz="1600" dirty="0"/>
          </a:p>
          <a:p>
            <a:pPr indent="0" marL="0">
              <a:buNone/>
            </a:pPr>
            <a:r>
              <a:rPr lang="en-US" sz="1600" dirty="0">
                <a:solidFill>
                  <a:srgbClr val="E8F4F8"/>
                </a:solidFill>
                <a:latin typeface="Calibri" pitchFamily="34" charset="0"/>
                <a:ea typeface="Calibri" pitchFamily="34" charset="-122"/>
                <a:cs typeface="Calibri" pitchFamily="34" charset="-120"/>
              </a:rPr>
              <a:t>4ème Révolution Industrielle</a:t>
            </a:r>
            <a:endParaRPr lang="en-US" sz="1600" dirty="0"/>
          </a:p>
        </p:txBody>
      </p:sp>
      <p:sp>
        <p:nvSpPr>
          <p:cNvPr id="9" name="Text 6"/>
          <p:cNvSpPr/>
          <p:nvPr/>
        </p:nvSpPr>
        <p:spPr>
          <a:xfrm>
            <a:off x="457200" y="4663440"/>
            <a:ext cx="5486400" cy="82296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TAMPOLLA Serge Destin</a:t>
            </a:r>
            <a:endParaRPr lang="en-US" sz="1200" dirty="0"/>
          </a:p>
          <a:p>
            <a:pPr indent="0" marL="0">
              <a:buNone/>
            </a:pPr>
            <a:r>
              <a:rPr lang="en-US" sz="1200" dirty="0">
                <a:solidFill>
                  <a:srgbClr val="8BA3B5"/>
                </a:solidFill>
                <a:latin typeface="Calibri" pitchFamily="34" charset="0"/>
                <a:ea typeface="Calibri" pitchFamily="34" charset="-122"/>
                <a:cs typeface="Calibri" pitchFamily="34" charset="-120"/>
              </a:rPr>
              <a:t>+237 699 886 520  |  info@advisoreng.com</a:t>
            </a:r>
            <a:endParaRPr lang="en-US" sz="1200" dirty="0"/>
          </a:p>
          <a:p>
            <a:pPr indent="0" marL="0">
              <a:buNone/>
            </a:pPr>
            <a:r>
              <a:rPr lang="en-US" sz="1200" dirty="0">
                <a:solidFill>
                  <a:srgbClr val="8BA3B5"/>
                </a:solidFill>
                <a:latin typeface="Calibri" pitchFamily="34" charset="0"/>
                <a:ea typeface="Calibri" pitchFamily="34" charset="-122"/>
                <a:cs typeface="Calibri" pitchFamily="34" charset="-120"/>
              </a:rPr>
              <a:t>Logbessou, Cameroun  |  www.advisoreng.com</a:t>
            </a:r>
            <a:endParaRPr lang="en-US" sz="1200" dirty="0"/>
          </a:p>
        </p:txBody>
      </p:sp>
      <p:pic>
        <p:nvPicPr>
          <p:cNvPr id="10" name="Image 1" descr="preencoded.png">    </p:cNvPr>
          <p:cNvPicPr>
            <a:picLocks noChangeAspect="1"/>
          </p:cNvPicPr>
          <p:nvPr/>
        </p:nvPicPr>
        <p:blipFill>
          <a:blip r:embed="rId2"/>
          <a:stretch>
            <a:fillRect/>
          </a:stretch>
        </p:blipFill>
        <p:spPr>
          <a:xfrm>
            <a:off x="6858000" y="274320"/>
            <a:ext cx="4389120" cy="5943600"/>
          </a:xfrm>
          <a:prstGeom prst="rect">
            <a:avLst/>
          </a:prstGeom>
        </p:spPr>
      </p:pic>
      <p:sp>
        <p:nvSpPr>
          <p:cNvPr id="11" name="Shape 7"/>
          <p:cNvSpPr/>
          <p:nvPr/>
        </p:nvSpPr>
        <p:spPr>
          <a:xfrm>
            <a:off x="12088368" y="0"/>
            <a:ext cx="73152" cy="6858000"/>
          </a:xfrm>
          <a:prstGeom prst="rect">
            <a:avLst/>
          </a:prstGeom>
          <a:solidFill>
            <a:srgbClr val="00D4FF"/>
          </a:solidFill>
          <a:ln w="12700">
            <a:solidFill>
              <a:srgbClr val="00D4FF"/>
            </a:solidFill>
            <a:prstDash val="solid"/>
          </a:ln>
        </p:spPr>
      </p:sp>
      <p:sp>
        <p:nvSpPr>
          <p:cNvPr id="12" name="Shape 8"/>
          <p:cNvSpPr/>
          <p:nvPr/>
        </p:nvSpPr>
        <p:spPr>
          <a:xfrm>
            <a:off x="6583680" y="6803136"/>
            <a:ext cx="5577840" cy="54864"/>
          </a:xfrm>
          <a:prstGeom prst="rect">
            <a:avLst/>
          </a:prstGeom>
          <a:solidFill>
            <a:srgbClr val="0099BB"/>
          </a:solidFill>
          <a:ln w="12700">
            <a:solidFill>
              <a:srgbClr val="0099BB"/>
            </a:solidFill>
            <a:prstDash val="solid"/>
          </a:ln>
        </p:spPr>
      </p:sp>
      <p:sp>
        <p:nvSpPr>
          <p:cNvPr id="13" name="Shape 9"/>
          <p:cNvSpPr/>
          <p:nvPr/>
        </p:nvSpPr>
        <p:spPr>
          <a:xfrm>
            <a:off x="6583680" y="0"/>
            <a:ext cx="5577840" cy="54864"/>
          </a:xfrm>
          <a:prstGeom prst="rect">
            <a:avLst/>
          </a:prstGeom>
          <a:solidFill>
            <a:srgbClr val="0099BB"/>
          </a:solidFill>
          <a:ln w="12700">
            <a:solidFill>
              <a:srgbClr val="0099BB"/>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12161520" cy="77724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pic>
        <p:nvPicPr>
          <p:cNvPr id="4" name="Image 0" descr="preencoded.png">    </p:cNvPr>
          <p:cNvPicPr>
            <a:picLocks noChangeAspect="1"/>
          </p:cNvPicPr>
          <p:nvPr/>
        </p:nvPicPr>
        <p:blipFill>
          <a:blip r:embed="rId1"/>
          <a:stretch>
            <a:fillRect/>
          </a:stretch>
        </p:blipFill>
        <p:spPr>
          <a:xfrm>
            <a:off x="182880" y="73152"/>
            <a:ext cx="621792" cy="621792"/>
          </a:xfrm>
          <a:prstGeom prst="rect">
            <a:avLst/>
          </a:prstGeom>
        </p:spPr>
      </p:pic>
      <p:sp>
        <p:nvSpPr>
          <p:cNvPr id="5" name="Text 2"/>
          <p:cNvSpPr/>
          <p:nvPr/>
        </p:nvSpPr>
        <p:spPr>
          <a:xfrm>
            <a:off x="1005840" y="137160"/>
            <a:ext cx="9144000" cy="502920"/>
          </a:xfrm>
          <a:prstGeom prst="rect">
            <a:avLst/>
          </a:prstGeom>
          <a:noFill/>
          <a:ln/>
        </p:spPr>
        <p:txBody>
          <a:bodyPr wrap="square" lIns="0" tIns="0" rIns="0" bIns="0" rtlCol="0" anchor="ctr"/>
          <a:lstStyle/>
          <a:p>
            <a:pPr indent="0" marL="0">
              <a:buNone/>
            </a:pPr>
            <a:r>
              <a:rPr lang="en-US" sz="2600" b="1" dirty="0">
                <a:solidFill>
                  <a:srgbClr val="FFFFFF"/>
                </a:solidFill>
                <a:latin typeface="Arial Black" pitchFamily="34" charset="0"/>
                <a:ea typeface="Arial Black" pitchFamily="34" charset="-122"/>
                <a:cs typeface="Arial Black" pitchFamily="34" charset="-120"/>
              </a:rPr>
              <a:t>QUI SOMMES-NOUS ?</a:t>
            </a:r>
            <a:endParaRPr lang="en-US" sz="2600" dirty="0"/>
          </a:p>
        </p:txBody>
      </p:sp>
      <p:sp>
        <p:nvSpPr>
          <p:cNvPr id="6" name="Text 3"/>
          <p:cNvSpPr/>
          <p:nvPr/>
        </p:nvSpPr>
        <p:spPr>
          <a:xfrm>
            <a:off x="9601200" y="164592"/>
            <a:ext cx="2286000" cy="411480"/>
          </a:xfrm>
          <a:prstGeom prst="rect">
            <a:avLst/>
          </a:prstGeom>
          <a:noFill/>
          <a:ln/>
        </p:spPr>
        <p:txBody>
          <a:bodyPr wrap="square" lIns="0" tIns="0" rIns="0" bIns="0" rtlCol="0" anchor="ctr"/>
          <a:lstStyle/>
          <a:p>
            <a:pPr algn="r" indent="0" marL="0">
              <a:buNone/>
            </a:pPr>
            <a:r>
              <a:rPr lang="en-US" sz="1800" b="1" dirty="0">
                <a:solidFill>
                  <a:srgbClr val="00D4FF"/>
                </a:solidFill>
                <a:latin typeface="Arial Black" pitchFamily="34" charset="0"/>
                <a:ea typeface="Arial Black" pitchFamily="34" charset="-122"/>
                <a:cs typeface="Arial Black" pitchFamily="34" charset="-120"/>
              </a:rPr>
              <a:t>ADVISORE</a:t>
            </a:r>
            <a:endParaRPr lang="en-US" sz="1800" dirty="0"/>
          </a:p>
        </p:txBody>
      </p:sp>
      <p:sp>
        <p:nvSpPr>
          <p:cNvPr id="7" name="Text 4"/>
          <p:cNvSpPr/>
          <p:nvPr/>
        </p:nvSpPr>
        <p:spPr>
          <a:xfrm>
            <a:off x="365760" y="960120"/>
            <a:ext cx="11430000" cy="777240"/>
          </a:xfrm>
          <a:prstGeom prst="rect">
            <a:avLst/>
          </a:prstGeom>
          <a:noFill/>
          <a:ln/>
        </p:spPr>
        <p:txBody>
          <a:bodyPr wrap="square" lIns="0" tIns="0" rIns="0" bIns="0" rtlCol="0" anchor="ctr"/>
          <a:lstStyle/>
          <a:p>
            <a:pPr indent="0" marL="0">
              <a:buNone/>
            </a:pPr>
            <a:r>
              <a:rPr lang="en-US" sz="1400" dirty="0">
                <a:solidFill>
                  <a:srgbClr val="E8F4F8"/>
                </a:solidFill>
                <a:latin typeface="Calibri" pitchFamily="34" charset="0"/>
                <a:ea typeface="Calibri" pitchFamily="34" charset="-122"/>
                <a:cs typeface="Calibri" pitchFamily="34" charset="-120"/>
              </a:rPr>
              <a:t>ADVISORE est un cabinet de conseil spécialisé en Ingénierie de la 4ème Révolution Industrielle (4IR). Nous accompagnons les organisations publiques et privées dans leur transformation numérique profonde, en combinant expertise technologique et vision stratégique.</a:t>
            </a:r>
            <a:endParaRPr lang="en-US" sz="1400" dirty="0"/>
          </a:p>
        </p:txBody>
      </p:sp>
      <p:sp>
        <p:nvSpPr>
          <p:cNvPr id="8" name="Shape 5"/>
          <p:cNvSpPr/>
          <p:nvPr/>
        </p:nvSpPr>
        <p:spPr>
          <a:xfrm>
            <a:off x="320040" y="1920240"/>
            <a:ext cx="3657600" cy="2286000"/>
          </a:xfrm>
          <a:prstGeom prst="rect">
            <a:avLst/>
          </a:prstGeom>
          <a:solidFill>
            <a:srgbClr val="112244"/>
          </a:solidFill>
          <a:ln w="12700">
            <a:solidFill>
              <a:srgbClr val="0099BB"/>
            </a:solidFill>
            <a:prstDash val="solid"/>
          </a:ln>
          <a:effectLst>
            <a:outerShdw sx="100000" sy="100000" kx="0" ky="0" algn="bl" rotWithShape="0" blurRad="101600" dist="38100" dir="8100000">
              <a:srgbClr val="000000">
                <a:alpha val="40000"/>
              </a:srgbClr>
            </a:outerShdw>
          </a:effectLst>
        </p:spPr>
      </p:sp>
      <p:sp>
        <p:nvSpPr>
          <p:cNvPr id="9" name="Shape 6"/>
          <p:cNvSpPr/>
          <p:nvPr/>
        </p:nvSpPr>
        <p:spPr>
          <a:xfrm>
            <a:off x="320040" y="1920240"/>
            <a:ext cx="3657600" cy="73152"/>
          </a:xfrm>
          <a:prstGeom prst="rect">
            <a:avLst/>
          </a:prstGeom>
          <a:solidFill>
            <a:srgbClr val="00D4FF"/>
          </a:solidFill>
          <a:ln w="12700">
            <a:solidFill>
              <a:srgbClr val="00D4FF"/>
            </a:solidFill>
            <a:prstDash val="solid"/>
          </a:ln>
        </p:spPr>
      </p:sp>
      <p:sp>
        <p:nvSpPr>
          <p:cNvPr id="10" name="Text 7"/>
          <p:cNvSpPr/>
          <p:nvPr/>
        </p:nvSpPr>
        <p:spPr>
          <a:xfrm>
            <a:off x="502920" y="2057400"/>
            <a:ext cx="3291840" cy="502920"/>
          </a:xfrm>
          <a:prstGeom prst="rect">
            <a:avLst/>
          </a:prstGeom>
          <a:noFill/>
          <a:ln/>
        </p:spPr>
        <p:txBody>
          <a:bodyPr wrap="square" lIns="0" tIns="0" rIns="0" bIns="0" rtlCol="0" anchor="ctr"/>
          <a:lstStyle/>
          <a:p>
            <a:pPr indent="0" marL="0">
              <a:buNone/>
            </a:pPr>
            <a:r>
              <a:rPr lang="en-US" sz="1600" b="1" dirty="0">
                <a:solidFill>
                  <a:srgbClr val="00D4FF"/>
                </a:solidFill>
                <a:latin typeface="Arial Black" pitchFamily="34" charset="0"/>
                <a:ea typeface="Arial Black" pitchFamily="34" charset="-122"/>
                <a:cs typeface="Arial Black" pitchFamily="34" charset="-120"/>
              </a:rPr>
              <a:t>⚙  EXPERTISE</a:t>
            </a:r>
            <a:endParaRPr lang="en-US" sz="1600" dirty="0"/>
          </a:p>
        </p:txBody>
      </p:sp>
      <p:sp>
        <p:nvSpPr>
          <p:cNvPr id="11" name="Text 8"/>
          <p:cNvSpPr/>
          <p:nvPr/>
        </p:nvSpPr>
        <p:spPr>
          <a:xfrm>
            <a:off x="502920" y="2651760"/>
            <a:ext cx="3291840" cy="1371600"/>
          </a:xfrm>
          <a:prstGeom prst="rect">
            <a:avLst/>
          </a:prstGeom>
          <a:noFill/>
          <a:ln/>
        </p:spPr>
        <p:txBody>
          <a:bodyPr wrap="square" lIns="0" tIns="0" rIns="0" bIns="0" rtlCol="0" anchor="ctr"/>
          <a:lstStyle/>
          <a:p>
            <a:pPr indent="0" marL="0">
              <a:buNone/>
            </a:pPr>
            <a:r>
              <a:rPr lang="en-US" sz="1250" dirty="0">
                <a:solidFill>
                  <a:srgbClr val="E8F4F8"/>
                </a:solidFill>
                <a:latin typeface="Calibri" pitchFamily="34" charset="0"/>
                <a:ea typeface="Calibri" pitchFamily="34" charset="-122"/>
                <a:cs typeface="Calibri" pitchFamily="34" charset="-120"/>
              </a:rPr>
              <a:t>20+ ans d'expérience en architecture SI, cybersécurité, IA et Big Data</a:t>
            </a:r>
            <a:endParaRPr lang="en-US" sz="1250" dirty="0"/>
          </a:p>
        </p:txBody>
      </p:sp>
      <p:sp>
        <p:nvSpPr>
          <p:cNvPr id="12" name="Shape 9"/>
          <p:cNvSpPr/>
          <p:nvPr/>
        </p:nvSpPr>
        <p:spPr>
          <a:xfrm>
            <a:off x="4251960" y="1920240"/>
            <a:ext cx="3657600" cy="2286000"/>
          </a:xfrm>
          <a:prstGeom prst="rect">
            <a:avLst/>
          </a:prstGeom>
          <a:solidFill>
            <a:srgbClr val="112244"/>
          </a:solidFill>
          <a:ln w="12700">
            <a:solidFill>
              <a:srgbClr val="0099BB"/>
            </a:solidFill>
            <a:prstDash val="solid"/>
          </a:ln>
          <a:effectLst>
            <a:outerShdw sx="100000" sy="100000" kx="0" ky="0" algn="bl" rotWithShape="0" blurRad="101600" dist="38100" dir="8100000">
              <a:srgbClr val="000000">
                <a:alpha val="40000"/>
              </a:srgbClr>
            </a:outerShdw>
          </a:effectLst>
        </p:spPr>
      </p:sp>
      <p:sp>
        <p:nvSpPr>
          <p:cNvPr id="13" name="Shape 10"/>
          <p:cNvSpPr/>
          <p:nvPr/>
        </p:nvSpPr>
        <p:spPr>
          <a:xfrm>
            <a:off x="4251960" y="1920240"/>
            <a:ext cx="3657600" cy="73152"/>
          </a:xfrm>
          <a:prstGeom prst="rect">
            <a:avLst/>
          </a:prstGeom>
          <a:solidFill>
            <a:srgbClr val="00D4FF"/>
          </a:solidFill>
          <a:ln w="12700">
            <a:solidFill>
              <a:srgbClr val="00D4FF"/>
            </a:solidFill>
            <a:prstDash val="solid"/>
          </a:ln>
        </p:spPr>
      </p:sp>
      <p:sp>
        <p:nvSpPr>
          <p:cNvPr id="14" name="Text 11"/>
          <p:cNvSpPr/>
          <p:nvPr/>
        </p:nvSpPr>
        <p:spPr>
          <a:xfrm>
            <a:off x="4434840" y="2057400"/>
            <a:ext cx="3291840" cy="502920"/>
          </a:xfrm>
          <a:prstGeom prst="rect">
            <a:avLst/>
          </a:prstGeom>
          <a:noFill/>
          <a:ln/>
        </p:spPr>
        <p:txBody>
          <a:bodyPr wrap="square" lIns="0" tIns="0" rIns="0" bIns="0" rtlCol="0" anchor="ctr"/>
          <a:lstStyle/>
          <a:p>
            <a:pPr indent="0" marL="0">
              <a:buNone/>
            </a:pPr>
            <a:r>
              <a:rPr lang="en-US" sz="1600" b="1" dirty="0">
                <a:solidFill>
                  <a:srgbClr val="00D4FF"/>
                </a:solidFill>
                <a:latin typeface="Arial Black" pitchFamily="34" charset="0"/>
                <a:ea typeface="Arial Black" pitchFamily="34" charset="-122"/>
                <a:cs typeface="Arial Black" pitchFamily="34" charset="-120"/>
              </a:rPr>
              <a:t>🚀  INNOVATION</a:t>
            </a:r>
            <a:endParaRPr lang="en-US" sz="1600" dirty="0"/>
          </a:p>
        </p:txBody>
      </p:sp>
      <p:sp>
        <p:nvSpPr>
          <p:cNvPr id="15" name="Text 12"/>
          <p:cNvSpPr/>
          <p:nvPr/>
        </p:nvSpPr>
        <p:spPr>
          <a:xfrm>
            <a:off x="4434840" y="2651760"/>
            <a:ext cx="3291840" cy="1371600"/>
          </a:xfrm>
          <a:prstGeom prst="rect">
            <a:avLst/>
          </a:prstGeom>
          <a:noFill/>
          <a:ln/>
        </p:spPr>
        <p:txBody>
          <a:bodyPr wrap="square" lIns="0" tIns="0" rIns="0" bIns="0" rtlCol="0" anchor="ctr"/>
          <a:lstStyle/>
          <a:p>
            <a:pPr indent="0" marL="0">
              <a:buNone/>
            </a:pPr>
            <a:r>
              <a:rPr lang="en-US" sz="1250" dirty="0">
                <a:solidFill>
                  <a:srgbClr val="E8F4F8"/>
                </a:solidFill>
                <a:latin typeface="Calibri" pitchFamily="34" charset="0"/>
                <a:ea typeface="Calibri" pitchFamily="34" charset="-122"/>
                <a:cs typeface="Calibri" pitchFamily="34" charset="-120"/>
              </a:rPr>
              <a:t>Technologies de rupture : IA, IoT, Blockchain, Drones, Cloud Souverain</a:t>
            </a:r>
            <a:endParaRPr lang="en-US" sz="1250" dirty="0"/>
          </a:p>
        </p:txBody>
      </p:sp>
      <p:sp>
        <p:nvSpPr>
          <p:cNvPr id="16" name="Shape 13"/>
          <p:cNvSpPr/>
          <p:nvPr/>
        </p:nvSpPr>
        <p:spPr>
          <a:xfrm>
            <a:off x="8183880" y="1920240"/>
            <a:ext cx="3657600" cy="2286000"/>
          </a:xfrm>
          <a:prstGeom prst="rect">
            <a:avLst/>
          </a:prstGeom>
          <a:solidFill>
            <a:srgbClr val="112244"/>
          </a:solidFill>
          <a:ln w="12700">
            <a:solidFill>
              <a:srgbClr val="0099BB"/>
            </a:solidFill>
            <a:prstDash val="solid"/>
          </a:ln>
          <a:effectLst>
            <a:outerShdw sx="100000" sy="100000" kx="0" ky="0" algn="bl" rotWithShape="0" blurRad="101600" dist="38100" dir="8100000">
              <a:srgbClr val="000000">
                <a:alpha val="40000"/>
              </a:srgbClr>
            </a:outerShdw>
          </a:effectLst>
        </p:spPr>
      </p:sp>
      <p:sp>
        <p:nvSpPr>
          <p:cNvPr id="17" name="Shape 14"/>
          <p:cNvSpPr/>
          <p:nvPr/>
        </p:nvSpPr>
        <p:spPr>
          <a:xfrm>
            <a:off x="8183880" y="1920240"/>
            <a:ext cx="3657600" cy="73152"/>
          </a:xfrm>
          <a:prstGeom prst="rect">
            <a:avLst/>
          </a:prstGeom>
          <a:solidFill>
            <a:srgbClr val="00D4FF"/>
          </a:solidFill>
          <a:ln w="12700">
            <a:solidFill>
              <a:srgbClr val="00D4FF"/>
            </a:solidFill>
            <a:prstDash val="solid"/>
          </a:ln>
        </p:spPr>
      </p:sp>
      <p:sp>
        <p:nvSpPr>
          <p:cNvPr id="18" name="Text 15"/>
          <p:cNvSpPr/>
          <p:nvPr/>
        </p:nvSpPr>
        <p:spPr>
          <a:xfrm>
            <a:off x="8366760" y="2057400"/>
            <a:ext cx="3291840" cy="502920"/>
          </a:xfrm>
          <a:prstGeom prst="rect">
            <a:avLst/>
          </a:prstGeom>
          <a:noFill/>
          <a:ln/>
        </p:spPr>
        <p:txBody>
          <a:bodyPr wrap="square" lIns="0" tIns="0" rIns="0" bIns="0" rtlCol="0" anchor="ctr"/>
          <a:lstStyle/>
          <a:p>
            <a:pPr indent="0" marL="0">
              <a:buNone/>
            </a:pPr>
            <a:r>
              <a:rPr lang="en-US" sz="1600" b="1" dirty="0">
                <a:solidFill>
                  <a:srgbClr val="00D4FF"/>
                </a:solidFill>
                <a:latin typeface="Arial Black" pitchFamily="34" charset="0"/>
                <a:ea typeface="Arial Black" pitchFamily="34" charset="-122"/>
                <a:cs typeface="Arial Black" pitchFamily="34" charset="-120"/>
              </a:rPr>
              <a:t>🎯  IMPACT</a:t>
            </a:r>
            <a:endParaRPr lang="en-US" sz="1600" dirty="0"/>
          </a:p>
        </p:txBody>
      </p:sp>
      <p:sp>
        <p:nvSpPr>
          <p:cNvPr id="19" name="Text 16"/>
          <p:cNvSpPr/>
          <p:nvPr/>
        </p:nvSpPr>
        <p:spPr>
          <a:xfrm>
            <a:off x="8366760" y="2651760"/>
            <a:ext cx="3291840" cy="1371600"/>
          </a:xfrm>
          <a:prstGeom prst="rect">
            <a:avLst/>
          </a:prstGeom>
          <a:noFill/>
          <a:ln/>
        </p:spPr>
        <p:txBody>
          <a:bodyPr wrap="square" lIns="0" tIns="0" rIns="0" bIns="0" rtlCol="0" anchor="ctr"/>
          <a:lstStyle/>
          <a:p>
            <a:pPr indent="0" marL="0">
              <a:buNone/>
            </a:pPr>
            <a:r>
              <a:rPr lang="en-US" sz="1250" dirty="0">
                <a:solidFill>
                  <a:srgbClr val="E8F4F8"/>
                </a:solidFill>
                <a:latin typeface="Calibri" pitchFamily="34" charset="0"/>
                <a:ea typeface="Calibri" pitchFamily="34" charset="-122"/>
                <a:cs typeface="Calibri" pitchFamily="34" charset="-120"/>
              </a:rPr>
              <a:t>Des solutions sur mesure pour les secteurs clés : logistique, finance, santé, sécurité</a:t>
            </a:r>
            <a:endParaRPr lang="en-US" sz="1250" dirty="0"/>
          </a:p>
        </p:txBody>
      </p:sp>
      <p:sp>
        <p:nvSpPr>
          <p:cNvPr id="20" name="Shape 17"/>
          <p:cNvSpPr/>
          <p:nvPr/>
        </p:nvSpPr>
        <p:spPr>
          <a:xfrm>
            <a:off x="320040" y="4434840"/>
            <a:ext cx="11521440" cy="1965960"/>
          </a:xfrm>
          <a:prstGeom prst="rect">
            <a:avLst/>
          </a:prstGeom>
          <a:solidFill>
            <a:srgbClr val="112244"/>
          </a:solidFill>
          <a:ln w="12700">
            <a:solidFill>
              <a:srgbClr val="1A6FBB"/>
            </a:solidFill>
            <a:prstDash val="solid"/>
          </a:ln>
        </p:spPr>
      </p:sp>
      <p:sp>
        <p:nvSpPr>
          <p:cNvPr id="21" name="Text 18"/>
          <p:cNvSpPr/>
          <p:nvPr/>
        </p:nvSpPr>
        <p:spPr>
          <a:xfrm>
            <a:off x="548640" y="4526280"/>
            <a:ext cx="3657600" cy="411480"/>
          </a:xfrm>
          <a:prstGeom prst="rect">
            <a:avLst/>
          </a:prstGeom>
          <a:noFill/>
          <a:ln/>
        </p:spPr>
        <p:txBody>
          <a:bodyPr wrap="square" lIns="0" tIns="0" rIns="0" bIns="0" rtlCol="0" anchor="ctr"/>
          <a:lstStyle/>
          <a:p>
            <a:pPr indent="0" marL="0">
              <a:buNone/>
            </a:pPr>
            <a:r>
              <a:rPr lang="en-US" sz="1400" b="1" dirty="0">
                <a:solidFill>
                  <a:srgbClr val="00D4FF"/>
                </a:solidFill>
                <a:latin typeface="Arial Black" pitchFamily="34" charset="0"/>
                <a:ea typeface="Arial Black" pitchFamily="34" charset="-122"/>
                <a:cs typeface="Arial Black" pitchFamily="34" charset="-120"/>
              </a:rPr>
              <a:t>Notre Fondateur</a:t>
            </a:r>
            <a:endParaRPr lang="en-US" sz="1400" dirty="0"/>
          </a:p>
        </p:txBody>
      </p:sp>
      <p:sp>
        <p:nvSpPr>
          <p:cNvPr id="22" name="Text 19"/>
          <p:cNvSpPr/>
          <p:nvPr/>
        </p:nvSpPr>
        <p:spPr>
          <a:xfrm>
            <a:off x="548640" y="4983480"/>
            <a:ext cx="11064240" cy="1280160"/>
          </a:xfrm>
          <a:prstGeom prst="rect">
            <a:avLst/>
          </a:prstGeom>
          <a:noFill/>
          <a:ln/>
        </p:spPr>
        <p:txBody>
          <a:bodyPr wrap="square" lIns="0" tIns="0" rIns="0" bIns="0" rtlCol="0" anchor="ctr"/>
          <a:lstStyle/>
          <a:p>
            <a:pPr indent="0" marL="0">
              <a:buNone/>
            </a:pPr>
            <a:r>
              <a:rPr lang="en-US" sz="1250" dirty="0">
                <a:solidFill>
                  <a:srgbClr val="E8F4F8"/>
                </a:solidFill>
                <a:latin typeface="Calibri" pitchFamily="34" charset="0"/>
                <a:ea typeface="Calibri" pitchFamily="34" charset="-122"/>
                <a:cs typeface="Calibri" pitchFamily="34" charset="-120"/>
              </a:rPr>
              <a:t>TAMPOLLA Serge Destin — Ingénieur &amp; Architecte SI, spécialisé en IA et Big Data avec plus de 20 ans d'expérience. Certifié Blockchain Developer (CBD), Kubernetes Administrator (CKA), Data Science Analysis et DevOps CI/CD. Auteur de 4 ouvrages. Président de l'association Africa Software Strategy.</a:t>
            </a:r>
            <a:endParaRPr lang="en-US" sz="1250" dirty="0"/>
          </a:p>
        </p:txBody>
      </p:sp>
      <p:sp>
        <p:nvSpPr>
          <p:cNvPr id="23" name="Shape 20"/>
          <p:cNvSpPr/>
          <p:nvPr/>
        </p:nvSpPr>
        <p:spPr>
          <a:xfrm>
            <a:off x="0" y="6583680"/>
            <a:ext cx="12161520" cy="274320"/>
          </a:xfrm>
          <a:prstGeom prst="rect">
            <a:avLst/>
          </a:prstGeom>
          <a:solidFill>
            <a:srgbClr val="0D1B3E"/>
          </a:solidFill>
          <a:ln w="12700">
            <a:solidFill>
              <a:srgbClr val="0D1B3E"/>
            </a:solidFill>
            <a:prstDash val="solid"/>
          </a:ln>
        </p:spPr>
      </p:sp>
      <p:sp>
        <p:nvSpPr>
          <p:cNvPr id="24" name="Text 21"/>
          <p:cNvSpPr/>
          <p:nvPr/>
        </p:nvSpPr>
        <p:spPr>
          <a:xfrm>
            <a:off x="0" y="6601968"/>
            <a:ext cx="12161520" cy="256032"/>
          </a:xfrm>
          <a:prstGeom prst="rect">
            <a:avLst/>
          </a:prstGeom>
          <a:noFill/>
          <a:ln/>
        </p:spPr>
        <p:txBody>
          <a:bodyPr wrap="square" lIns="0" tIns="0" rIns="0" bIns="0" rtlCol="0" anchor="ctr"/>
          <a:lstStyle/>
          <a:p>
            <a:pPr algn="ctr" indent="0" marL="0">
              <a:buNone/>
            </a:pPr>
            <a:r>
              <a:rPr lang="en-US" sz="900" dirty="0">
                <a:solidFill>
                  <a:srgbClr val="8BA3B5"/>
                </a:solidFill>
                <a:latin typeface="Calibri" pitchFamily="34" charset="0"/>
                <a:ea typeface="Calibri" pitchFamily="34" charset="-122"/>
                <a:cs typeface="Calibri" pitchFamily="34" charset="-120"/>
              </a:rPr>
              <a:t>www.advisoreng.com  |  contact info@advisoreng.com</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12161520" cy="77724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pic>
        <p:nvPicPr>
          <p:cNvPr id="4" name="Image 0" descr="preencoded.png">    </p:cNvPr>
          <p:cNvPicPr>
            <a:picLocks noChangeAspect="1"/>
          </p:cNvPicPr>
          <p:nvPr/>
        </p:nvPicPr>
        <p:blipFill>
          <a:blip r:embed="rId1"/>
          <a:stretch>
            <a:fillRect/>
          </a:stretch>
        </p:blipFill>
        <p:spPr>
          <a:xfrm>
            <a:off x="182880" y="73152"/>
            <a:ext cx="621792" cy="621792"/>
          </a:xfrm>
          <a:prstGeom prst="rect">
            <a:avLst/>
          </a:prstGeom>
        </p:spPr>
      </p:pic>
      <p:sp>
        <p:nvSpPr>
          <p:cNvPr id="5" name="Text 2"/>
          <p:cNvSpPr/>
          <p:nvPr/>
        </p:nvSpPr>
        <p:spPr>
          <a:xfrm>
            <a:off x="1005840" y="137160"/>
            <a:ext cx="9144000" cy="502920"/>
          </a:xfrm>
          <a:prstGeom prst="rect">
            <a:avLst/>
          </a:prstGeom>
          <a:noFill/>
          <a:ln/>
        </p:spPr>
        <p:txBody>
          <a:bodyPr wrap="square" lIns="0" tIns="0" rIns="0" bIns="0" rtlCol="0" anchor="ctr"/>
          <a:lstStyle/>
          <a:p>
            <a:pPr indent="0" marL="0">
              <a:buNone/>
            </a:pPr>
            <a:r>
              <a:rPr lang="en-US" sz="2600" b="1" dirty="0">
                <a:solidFill>
                  <a:srgbClr val="FFFFFF"/>
                </a:solidFill>
                <a:latin typeface="Arial Black" pitchFamily="34" charset="0"/>
                <a:ea typeface="Arial Black" pitchFamily="34" charset="-122"/>
                <a:cs typeface="Arial Black" pitchFamily="34" charset="-120"/>
              </a:rPr>
              <a:t>VISION, MISSION &amp; VALEURS</a:t>
            </a:r>
            <a:endParaRPr lang="en-US" sz="2600" dirty="0"/>
          </a:p>
        </p:txBody>
      </p:sp>
      <p:sp>
        <p:nvSpPr>
          <p:cNvPr id="6" name="Text 3"/>
          <p:cNvSpPr/>
          <p:nvPr/>
        </p:nvSpPr>
        <p:spPr>
          <a:xfrm>
            <a:off x="9601200" y="164592"/>
            <a:ext cx="2286000" cy="411480"/>
          </a:xfrm>
          <a:prstGeom prst="rect">
            <a:avLst/>
          </a:prstGeom>
          <a:noFill/>
          <a:ln/>
        </p:spPr>
        <p:txBody>
          <a:bodyPr wrap="square" lIns="0" tIns="0" rIns="0" bIns="0" rtlCol="0" anchor="ctr"/>
          <a:lstStyle/>
          <a:p>
            <a:pPr algn="r" indent="0" marL="0">
              <a:buNone/>
            </a:pPr>
            <a:r>
              <a:rPr lang="en-US" sz="1800" b="1" dirty="0">
                <a:solidFill>
                  <a:srgbClr val="00D4FF"/>
                </a:solidFill>
                <a:latin typeface="Arial Black" pitchFamily="34" charset="0"/>
                <a:ea typeface="Arial Black" pitchFamily="34" charset="-122"/>
                <a:cs typeface="Arial Black" pitchFamily="34" charset="-120"/>
              </a:rPr>
              <a:t>ADVISORE</a:t>
            </a:r>
            <a:endParaRPr lang="en-US" sz="1800" dirty="0"/>
          </a:p>
        </p:txBody>
      </p:sp>
      <p:sp>
        <p:nvSpPr>
          <p:cNvPr id="7" name="Shape 4"/>
          <p:cNvSpPr/>
          <p:nvPr/>
        </p:nvSpPr>
        <p:spPr>
          <a:xfrm>
            <a:off x="320040" y="914400"/>
            <a:ext cx="5577840" cy="1737360"/>
          </a:xfrm>
          <a:prstGeom prst="rect">
            <a:avLst/>
          </a:prstGeom>
          <a:solidFill>
            <a:srgbClr val="112244"/>
          </a:solidFill>
          <a:ln w="12700">
            <a:solidFill>
              <a:srgbClr val="00D4FF"/>
            </a:solidFill>
            <a:prstDash val="solid"/>
          </a:ln>
        </p:spPr>
      </p:sp>
      <p:sp>
        <p:nvSpPr>
          <p:cNvPr id="8" name="Shape 5"/>
          <p:cNvSpPr/>
          <p:nvPr/>
        </p:nvSpPr>
        <p:spPr>
          <a:xfrm>
            <a:off x="320040" y="914400"/>
            <a:ext cx="73152" cy="1737360"/>
          </a:xfrm>
          <a:prstGeom prst="rect">
            <a:avLst/>
          </a:prstGeom>
          <a:solidFill>
            <a:srgbClr val="00D4FF"/>
          </a:solidFill>
          <a:ln w="12700">
            <a:solidFill>
              <a:srgbClr val="00D4FF"/>
            </a:solidFill>
            <a:prstDash val="solid"/>
          </a:ln>
        </p:spPr>
      </p:sp>
      <p:sp>
        <p:nvSpPr>
          <p:cNvPr id="9" name="Text 6"/>
          <p:cNvSpPr/>
          <p:nvPr/>
        </p:nvSpPr>
        <p:spPr>
          <a:xfrm>
            <a:off x="502920" y="960120"/>
            <a:ext cx="5212080" cy="411480"/>
          </a:xfrm>
          <a:prstGeom prst="rect">
            <a:avLst/>
          </a:prstGeom>
          <a:noFill/>
          <a:ln/>
        </p:spPr>
        <p:txBody>
          <a:bodyPr wrap="square" lIns="0" tIns="0" rIns="0" bIns="0" rtlCol="0" anchor="ctr"/>
          <a:lstStyle/>
          <a:p>
            <a:pPr indent="0" marL="0">
              <a:buNone/>
            </a:pPr>
            <a:r>
              <a:rPr lang="en-US" sz="1600" b="1" dirty="0">
                <a:solidFill>
                  <a:srgbClr val="00D4FF"/>
                </a:solidFill>
                <a:latin typeface="Arial Black" pitchFamily="34" charset="0"/>
                <a:ea typeface="Arial Black" pitchFamily="34" charset="-122"/>
                <a:cs typeface="Arial Black" pitchFamily="34" charset="-120"/>
              </a:rPr>
              <a:t>👁  VISION</a:t>
            </a:r>
            <a:endParaRPr lang="en-US" sz="1600" dirty="0"/>
          </a:p>
        </p:txBody>
      </p:sp>
      <p:sp>
        <p:nvSpPr>
          <p:cNvPr id="10" name="Text 7"/>
          <p:cNvSpPr/>
          <p:nvPr/>
        </p:nvSpPr>
        <p:spPr>
          <a:xfrm>
            <a:off x="502920" y="1417320"/>
            <a:ext cx="5257800" cy="1097280"/>
          </a:xfrm>
          <a:prstGeom prst="rect">
            <a:avLst/>
          </a:prstGeom>
          <a:noFill/>
          <a:ln/>
        </p:spPr>
        <p:txBody>
          <a:bodyPr wrap="square" lIns="0" tIns="0" rIns="0" bIns="0" rtlCol="0" anchor="ctr"/>
          <a:lstStyle/>
          <a:p>
            <a:pPr indent="0" marL="0">
              <a:buNone/>
            </a:pPr>
            <a:r>
              <a:rPr lang="en-US" sz="1200" dirty="0">
                <a:solidFill>
                  <a:srgbClr val="E8F4F8"/>
                </a:solidFill>
                <a:latin typeface="Calibri" pitchFamily="34" charset="0"/>
                <a:ea typeface="Calibri" pitchFamily="34" charset="-122"/>
                <a:cs typeface="Calibri" pitchFamily="34" charset="-120"/>
              </a:rPr>
              <a:t>Anticipation Stratégique : Devenir le moteur de la souveraineté technologique et de la 4ème Révolution Industrielle. Bâtir un écosystème où l'ingénierie de pointe sert le développement structurel et l'autonomie des secteurs stratégiques nationaux et régionaux.</a:t>
            </a:r>
            <a:endParaRPr lang="en-US" sz="1200" dirty="0"/>
          </a:p>
        </p:txBody>
      </p:sp>
      <p:sp>
        <p:nvSpPr>
          <p:cNvPr id="11" name="Shape 8"/>
          <p:cNvSpPr/>
          <p:nvPr/>
        </p:nvSpPr>
        <p:spPr>
          <a:xfrm>
            <a:off x="6263640" y="914400"/>
            <a:ext cx="5577840" cy="1737360"/>
          </a:xfrm>
          <a:prstGeom prst="rect">
            <a:avLst/>
          </a:prstGeom>
          <a:solidFill>
            <a:srgbClr val="112244"/>
          </a:solidFill>
          <a:ln w="12700">
            <a:solidFill>
              <a:srgbClr val="00A896"/>
            </a:solidFill>
            <a:prstDash val="solid"/>
          </a:ln>
        </p:spPr>
      </p:sp>
      <p:sp>
        <p:nvSpPr>
          <p:cNvPr id="12" name="Shape 9"/>
          <p:cNvSpPr/>
          <p:nvPr/>
        </p:nvSpPr>
        <p:spPr>
          <a:xfrm>
            <a:off x="6263640" y="914400"/>
            <a:ext cx="73152" cy="1737360"/>
          </a:xfrm>
          <a:prstGeom prst="rect">
            <a:avLst/>
          </a:prstGeom>
          <a:solidFill>
            <a:srgbClr val="00A896"/>
          </a:solidFill>
          <a:ln w="12700">
            <a:solidFill>
              <a:srgbClr val="00A896"/>
            </a:solidFill>
            <a:prstDash val="solid"/>
          </a:ln>
        </p:spPr>
      </p:sp>
      <p:sp>
        <p:nvSpPr>
          <p:cNvPr id="13" name="Text 10"/>
          <p:cNvSpPr/>
          <p:nvPr/>
        </p:nvSpPr>
        <p:spPr>
          <a:xfrm>
            <a:off x="6446520" y="960120"/>
            <a:ext cx="5212080" cy="411480"/>
          </a:xfrm>
          <a:prstGeom prst="rect">
            <a:avLst/>
          </a:prstGeom>
          <a:noFill/>
          <a:ln/>
        </p:spPr>
        <p:txBody>
          <a:bodyPr wrap="square" lIns="0" tIns="0" rIns="0" bIns="0" rtlCol="0" anchor="ctr"/>
          <a:lstStyle/>
          <a:p>
            <a:pPr indent="0" marL="0">
              <a:buNone/>
            </a:pPr>
            <a:r>
              <a:rPr lang="en-US" sz="1600" b="1" dirty="0">
                <a:solidFill>
                  <a:srgbClr val="00A896"/>
                </a:solidFill>
                <a:latin typeface="Arial Black" pitchFamily="34" charset="0"/>
                <a:ea typeface="Arial Black" pitchFamily="34" charset="-122"/>
                <a:cs typeface="Arial Black" pitchFamily="34" charset="-120"/>
              </a:rPr>
              <a:t>🎯  MISSION</a:t>
            </a:r>
            <a:endParaRPr lang="en-US" sz="1600" dirty="0"/>
          </a:p>
        </p:txBody>
      </p:sp>
      <p:sp>
        <p:nvSpPr>
          <p:cNvPr id="14" name="Text 11"/>
          <p:cNvSpPr/>
          <p:nvPr/>
        </p:nvSpPr>
        <p:spPr>
          <a:xfrm>
            <a:off x="6446520" y="1417320"/>
            <a:ext cx="5257800" cy="1097280"/>
          </a:xfrm>
          <a:prstGeom prst="rect">
            <a:avLst/>
          </a:prstGeom>
          <a:noFill/>
          <a:ln/>
        </p:spPr>
        <p:txBody>
          <a:bodyPr wrap="square" lIns="0" tIns="0" rIns="0" bIns="0" rtlCol="0" anchor="ctr"/>
          <a:lstStyle/>
          <a:p>
            <a:pPr indent="0" marL="0">
              <a:buNone/>
            </a:pPr>
            <a:r>
              <a:rPr lang="en-US" sz="1200" dirty="0">
                <a:solidFill>
                  <a:srgbClr val="E8F4F8"/>
                </a:solidFill>
                <a:latin typeface="Calibri" pitchFamily="34" charset="0"/>
                <a:ea typeface="Calibri" pitchFamily="34" charset="-122"/>
                <a:cs typeface="Calibri" pitchFamily="34" charset="-120"/>
              </a:rPr>
              <a:t>Digitalisation Intégrale : Accompagner la transformation profonde des organisations (logistique, maritime, finance, santé) par la conception d'architectures robustes. Guider chaque client de l'étude de faisabilité jusqu'au déploiement de solutions technologiques sur mesure.</a:t>
            </a:r>
            <a:endParaRPr lang="en-US" sz="1200" dirty="0"/>
          </a:p>
        </p:txBody>
      </p:sp>
      <p:sp>
        <p:nvSpPr>
          <p:cNvPr id="15" name="Text 12"/>
          <p:cNvSpPr/>
          <p:nvPr/>
        </p:nvSpPr>
        <p:spPr>
          <a:xfrm>
            <a:off x="365760" y="2834640"/>
            <a:ext cx="4572000" cy="411480"/>
          </a:xfrm>
          <a:prstGeom prst="rect">
            <a:avLst/>
          </a:prstGeom>
          <a:noFill/>
          <a:ln/>
        </p:spPr>
        <p:txBody>
          <a:bodyPr wrap="square" lIns="0" tIns="0" rIns="0" bIns="0" rtlCol="0" anchor="ctr"/>
          <a:lstStyle/>
          <a:p>
            <a:pPr indent="0" marL="0">
              <a:buNone/>
            </a:pPr>
            <a:r>
              <a:rPr lang="en-US" sz="1500" b="1" dirty="0">
                <a:solidFill>
                  <a:srgbClr val="00D4FF"/>
                </a:solidFill>
                <a:latin typeface="Arial Black" pitchFamily="34" charset="0"/>
                <a:ea typeface="Arial Black" pitchFamily="34" charset="-122"/>
                <a:cs typeface="Arial Black" pitchFamily="34" charset="-120"/>
              </a:rPr>
              <a:t>💎  VALEURS</a:t>
            </a:r>
            <a:endParaRPr lang="en-US" sz="1500" dirty="0"/>
          </a:p>
        </p:txBody>
      </p:sp>
      <p:sp>
        <p:nvSpPr>
          <p:cNvPr id="16" name="Shape 13"/>
          <p:cNvSpPr/>
          <p:nvPr/>
        </p:nvSpPr>
        <p:spPr>
          <a:xfrm>
            <a:off x="320040" y="3337560"/>
            <a:ext cx="2788920" cy="2240280"/>
          </a:xfrm>
          <a:prstGeom prst="rect">
            <a:avLst/>
          </a:prstGeom>
          <a:solidFill>
            <a:srgbClr val="0E1830"/>
          </a:solidFill>
          <a:ln w="12700">
            <a:solidFill>
              <a:srgbClr val="0099BB"/>
            </a:solidFill>
            <a:prstDash val="solid"/>
          </a:ln>
        </p:spPr>
      </p:sp>
      <p:sp>
        <p:nvSpPr>
          <p:cNvPr id="17" name="Shape 14"/>
          <p:cNvSpPr/>
          <p:nvPr/>
        </p:nvSpPr>
        <p:spPr>
          <a:xfrm>
            <a:off x="411480" y="3429000"/>
            <a:ext cx="640080" cy="640080"/>
          </a:xfrm>
          <a:prstGeom prst="ellipse">
            <a:avLst/>
          </a:prstGeom>
          <a:solidFill>
            <a:srgbClr val="00D4FF"/>
          </a:solidFill>
          <a:ln w="12700">
            <a:solidFill>
              <a:srgbClr val="00D4FF"/>
            </a:solidFill>
            <a:prstDash val="solid"/>
          </a:ln>
        </p:spPr>
      </p:sp>
      <p:sp>
        <p:nvSpPr>
          <p:cNvPr id="18" name="Text 15"/>
          <p:cNvSpPr/>
          <p:nvPr/>
        </p:nvSpPr>
        <p:spPr>
          <a:xfrm>
            <a:off x="411480" y="3429000"/>
            <a:ext cx="640080" cy="640080"/>
          </a:xfrm>
          <a:prstGeom prst="rect">
            <a:avLst/>
          </a:prstGeom>
          <a:noFill/>
          <a:ln/>
        </p:spPr>
        <p:txBody>
          <a:bodyPr wrap="square" lIns="0" tIns="0" rIns="0" bIns="0" rtlCol="0" anchor="ctr"/>
          <a:lstStyle/>
          <a:p>
            <a:pPr algn="ctr" indent="0" marL="0">
              <a:buNone/>
            </a:pPr>
            <a:r>
              <a:rPr lang="en-US" sz="1800" b="1" dirty="0">
                <a:solidFill>
                  <a:srgbClr val="0A0F1E"/>
                </a:solidFill>
                <a:latin typeface="Arial Black" pitchFamily="34" charset="0"/>
                <a:ea typeface="Arial Black" pitchFamily="34" charset="-122"/>
                <a:cs typeface="Arial Black" pitchFamily="34" charset="-120"/>
              </a:rPr>
              <a:t>V</a:t>
            </a:r>
            <a:endParaRPr lang="en-US" sz="1800" dirty="0"/>
          </a:p>
        </p:txBody>
      </p:sp>
      <p:sp>
        <p:nvSpPr>
          <p:cNvPr id="19" name="Text 16"/>
          <p:cNvSpPr/>
          <p:nvPr/>
        </p:nvSpPr>
        <p:spPr>
          <a:xfrm>
            <a:off x="411480" y="4160520"/>
            <a:ext cx="2606040" cy="457200"/>
          </a:xfrm>
          <a:prstGeom prst="rect">
            <a:avLst/>
          </a:prstGeom>
          <a:noFill/>
          <a:ln/>
        </p:spPr>
        <p:txBody>
          <a:bodyPr wrap="square" lIns="0" tIns="0" rIns="0" bIns="0" rtlCol="0" anchor="ctr"/>
          <a:lstStyle/>
          <a:p>
            <a:pPr indent="0" marL="0">
              <a:buNone/>
            </a:pPr>
            <a:r>
              <a:rPr lang="en-US" sz="1150" b="1" dirty="0">
                <a:solidFill>
                  <a:srgbClr val="00D4FF"/>
                </a:solidFill>
                <a:latin typeface="Calibri" pitchFamily="34" charset="0"/>
                <a:ea typeface="Calibri" pitchFamily="34" charset="-122"/>
                <a:cs typeface="Calibri" pitchFamily="34" charset="-120"/>
              </a:rPr>
              <a:t>Vision Systémique</a:t>
            </a:r>
            <a:endParaRPr lang="en-US" sz="1150" dirty="0"/>
          </a:p>
        </p:txBody>
      </p:sp>
      <p:sp>
        <p:nvSpPr>
          <p:cNvPr id="20" name="Text 17"/>
          <p:cNvSpPr/>
          <p:nvPr/>
        </p:nvSpPr>
        <p:spPr>
          <a:xfrm>
            <a:off x="411480" y="4663440"/>
            <a:ext cx="2606040" cy="822960"/>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Ingénierie rigoureuse, cartographie précise des processus et modélisation des architectures</a:t>
            </a:r>
            <a:endParaRPr lang="en-US" sz="1100" dirty="0"/>
          </a:p>
        </p:txBody>
      </p:sp>
      <p:sp>
        <p:nvSpPr>
          <p:cNvPr id="21" name="Shape 18"/>
          <p:cNvSpPr/>
          <p:nvPr/>
        </p:nvSpPr>
        <p:spPr>
          <a:xfrm>
            <a:off x="3282696" y="3337560"/>
            <a:ext cx="2788920" cy="2240280"/>
          </a:xfrm>
          <a:prstGeom prst="rect">
            <a:avLst/>
          </a:prstGeom>
          <a:solidFill>
            <a:srgbClr val="0E1830"/>
          </a:solidFill>
          <a:ln w="12700">
            <a:solidFill>
              <a:srgbClr val="0099BB"/>
            </a:solidFill>
            <a:prstDash val="solid"/>
          </a:ln>
        </p:spPr>
      </p:sp>
      <p:sp>
        <p:nvSpPr>
          <p:cNvPr id="22" name="Shape 19"/>
          <p:cNvSpPr/>
          <p:nvPr/>
        </p:nvSpPr>
        <p:spPr>
          <a:xfrm>
            <a:off x="3374136" y="3429000"/>
            <a:ext cx="640080" cy="640080"/>
          </a:xfrm>
          <a:prstGeom prst="ellipse">
            <a:avLst/>
          </a:prstGeom>
          <a:solidFill>
            <a:srgbClr val="00D4FF"/>
          </a:solidFill>
          <a:ln w="12700">
            <a:solidFill>
              <a:srgbClr val="00D4FF"/>
            </a:solidFill>
            <a:prstDash val="solid"/>
          </a:ln>
        </p:spPr>
      </p:sp>
      <p:sp>
        <p:nvSpPr>
          <p:cNvPr id="23" name="Text 20"/>
          <p:cNvSpPr/>
          <p:nvPr/>
        </p:nvSpPr>
        <p:spPr>
          <a:xfrm>
            <a:off x="3374136" y="3429000"/>
            <a:ext cx="640080" cy="640080"/>
          </a:xfrm>
          <a:prstGeom prst="rect">
            <a:avLst/>
          </a:prstGeom>
          <a:noFill/>
          <a:ln/>
        </p:spPr>
        <p:txBody>
          <a:bodyPr wrap="square" lIns="0" tIns="0" rIns="0" bIns="0" rtlCol="0" anchor="ctr"/>
          <a:lstStyle/>
          <a:p>
            <a:pPr algn="ctr" indent="0" marL="0">
              <a:buNone/>
            </a:pPr>
            <a:r>
              <a:rPr lang="en-US" sz="1800" b="1" dirty="0">
                <a:solidFill>
                  <a:srgbClr val="0A0F1E"/>
                </a:solidFill>
                <a:latin typeface="Arial Black" pitchFamily="34" charset="0"/>
                <a:ea typeface="Arial Black" pitchFamily="34" charset="-122"/>
                <a:cs typeface="Arial Black" pitchFamily="34" charset="-120"/>
              </a:rPr>
              <a:t>I</a:t>
            </a:r>
            <a:endParaRPr lang="en-US" sz="1800" dirty="0"/>
          </a:p>
        </p:txBody>
      </p:sp>
      <p:sp>
        <p:nvSpPr>
          <p:cNvPr id="24" name="Text 21"/>
          <p:cNvSpPr/>
          <p:nvPr/>
        </p:nvSpPr>
        <p:spPr>
          <a:xfrm>
            <a:off x="3374136" y="4160520"/>
            <a:ext cx="2606040" cy="457200"/>
          </a:xfrm>
          <a:prstGeom prst="rect">
            <a:avLst/>
          </a:prstGeom>
          <a:noFill/>
          <a:ln/>
        </p:spPr>
        <p:txBody>
          <a:bodyPr wrap="square" lIns="0" tIns="0" rIns="0" bIns="0" rtlCol="0" anchor="ctr"/>
          <a:lstStyle/>
          <a:p>
            <a:pPr indent="0" marL="0">
              <a:buNone/>
            </a:pPr>
            <a:r>
              <a:rPr lang="en-US" sz="1150" b="1" dirty="0">
                <a:solidFill>
                  <a:srgbClr val="00D4FF"/>
                </a:solidFill>
                <a:latin typeface="Calibri" pitchFamily="34" charset="0"/>
                <a:ea typeface="Calibri" pitchFamily="34" charset="-122"/>
                <a:cs typeface="Calibri" pitchFamily="34" charset="-120"/>
              </a:rPr>
              <a:t>Indépendance Technologique</a:t>
            </a:r>
            <a:endParaRPr lang="en-US" sz="1150" dirty="0"/>
          </a:p>
        </p:txBody>
      </p:sp>
      <p:sp>
        <p:nvSpPr>
          <p:cNvPr id="25" name="Text 22"/>
          <p:cNvSpPr/>
          <p:nvPr/>
        </p:nvSpPr>
        <p:spPr>
          <a:xfrm>
            <a:off x="3374136" y="4663440"/>
            <a:ext cx="2606040" cy="822960"/>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Choix d'infrastructures maîtrisées (serveurs dédiés, cloud souverain)</a:t>
            </a:r>
            <a:endParaRPr lang="en-US" sz="1100" dirty="0"/>
          </a:p>
        </p:txBody>
      </p:sp>
      <p:sp>
        <p:nvSpPr>
          <p:cNvPr id="26" name="Shape 23"/>
          <p:cNvSpPr/>
          <p:nvPr/>
        </p:nvSpPr>
        <p:spPr>
          <a:xfrm>
            <a:off x="6245352" y="3337560"/>
            <a:ext cx="2788920" cy="2240280"/>
          </a:xfrm>
          <a:prstGeom prst="rect">
            <a:avLst/>
          </a:prstGeom>
          <a:solidFill>
            <a:srgbClr val="0E1830"/>
          </a:solidFill>
          <a:ln w="12700">
            <a:solidFill>
              <a:srgbClr val="0099BB"/>
            </a:solidFill>
            <a:prstDash val="solid"/>
          </a:ln>
        </p:spPr>
      </p:sp>
      <p:sp>
        <p:nvSpPr>
          <p:cNvPr id="27" name="Shape 24"/>
          <p:cNvSpPr/>
          <p:nvPr/>
        </p:nvSpPr>
        <p:spPr>
          <a:xfrm>
            <a:off x="6336792" y="3429000"/>
            <a:ext cx="640080" cy="640080"/>
          </a:xfrm>
          <a:prstGeom prst="ellipse">
            <a:avLst/>
          </a:prstGeom>
          <a:solidFill>
            <a:srgbClr val="00D4FF"/>
          </a:solidFill>
          <a:ln w="12700">
            <a:solidFill>
              <a:srgbClr val="00D4FF"/>
            </a:solidFill>
            <a:prstDash val="solid"/>
          </a:ln>
        </p:spPr>
      </p:sp>
      <p:sp>
        <p:nvSpPr>
          <p:cNvPr id="28" name="Text 25"/>
          <p:cNvSpPr/>
          <p:nvPr/>
        </p:nvSpPr>
        <p:spPr>
          <a:xfrm>
            <a:off x="6336792" y="3429000"/>
            <a:ext cx="640080" cy="640080"/>
          </a:xfrm>
          <a:prstGeom prst="rect">
            <a:avLst/>
          </a:prstGeom>
          <a:noFill/>
          <a:ln/>
        </p:spPr>
        <p:txBody>
          <a:bodyPr wrap="square" lIns="0" tIns="0" rIns="0" bIns="0" rtlCol="0" anchor="ctr"/>
          <a:lstStyle/>
          <a:p>
            <a:pPr algn="ctr" indent="0" marL="0">
              <a:buNone/>
            </a:pPr>
            <a:r>
              <a:rPr lang="en-US" sz="1800" b="1" dirty="0">
                <a:solidFill>
                  <a:srgbClr val="0A0F1E"/>
                </a:solidFill>
                <a:latin typeface="Arial Black" pitchFamily="34" charset="0"/>
                <a:ea typeface="Arial Black" pitchFamily="34" charset="-122"/>
                <a:cs typeface="Arial Black" pitchFamily="34" charset="-120"/>
              </a:rPr>
              <a:t>S</a:t>
            </a:r>
            <a:endParaRPr lang="en-US" sz="1800" dirty="0"/>
          </a:p>
        </p:txBody>
      </p:sp>
      <p:sp>
        <p:nvSpPr>
          <p:cNvPr id="29" name="Text 26"/>
          <p:cNvSpPr/>
          <p:nvPr/>
        </p:nvSpPr>
        <p:spPr>
          <a:xfrm>
            <a:off x="6336792" y="4160520"/>
            <a:ext cx="2606040" cy="457200"/>
          </a:xfrm>
          <a:prstGeom prst="rect">
            <a:avLst/>
          </a:prstGeom>
          <a:noFill/>
          <a:ln/>
        </p:spPr>
        <p:txBody>
          <a:bodyPr wrap="square" lIns="0" tIns="0" rIns="0" bIns="0" rtlCol="0" anchor="ctr"/>
          <a:lstStyle/>
          <a:p>
            <a:pPr indent="0" marL="0">
              <a:buNone/>
            </a:pPr>
            <a:r>
              <a:rPr lang="en-US" sz="1150" b="1" dirty="0">
                <a:solidFill>
                  <a:srgbClr val="00D4FF"/>
                </a:solidFill>
                <a:latin typeface="Calibri" pitchFamily="34" charset="0"/>
                <a:ea typeface="Calibri" pitchFamily="34" charset="-122"/>
                <a:cs typeface="Calibri" pitchFamily="34" charset="-120"/>
              </a:rPr>
              <a:t>Sécurité &amp; Souveraineté</a:t>
            </a:r>
            <a:endParaRPr lang="en-US" sz="1150" dirty="0"/>
          </a:p>
        </p:txBody>
      </p:sp>
      <p:sp>
        <p:nvSpPr>
          <p:cNvPr id="30" name="Text 27"/>
          <p:cNvSpPr/>
          <p:nvPr/>
        </p:nvSpPr>
        <p:spPr>
          <a:xfrm>
            <a:off x="6336792" y="4663440"/>
            <a:ext cx="2606040" cy="822960"/>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Cyber-résilience et protection absolue des données au cœur de chaque solution</a:t>
            </a:r>
            <a:endParaRPr lang="en-US" sz="1100" dirty="0"/>
          </a:p>
        </p:txBody>
      </p:sp>
      <p:sp>
        <p:nvSpPr>
          <p:cNvPr id="31" name="Shape 28"/>
          <p:cNvSpPr/>
          <p:nvPr/>
        </p:nvSpPr>
        <p:spPr>
          <a:xfrm>
            <a:off x="9208008" y="3337560"/>
            <a:ext cx="2788920" cy="2240280"/>
          </a:xfrm>
          <a:prstGeom prst="rect">
            <a:avLst/>
          </a:prstGeom>
          <a:solidFill>
            <a:srgbClr val="0E1830"/>
          </a:solidFill>
          <a:ln w="12700">
            <a:solidFill>
              <a:srgbClr val="0099BB"/>
            </a:solidFill>
            <a:prstDash val="solid"/>
          </a:ln>
        </p:spPr>
      </p:sp>
      <p:sp>
        <p:nvSpPr>
          <p:cNvPr id="32" name="Shape 29"/>
          <p:cNvSpPr/>
          <p:nvPr/>
        </p:nvSpPr>
        <p:spPr>
          <a:xfrm>
            <a:off x="9299448" y="3429000"/>
            <a:ext cx="640080" cy="640080"/>
          </a:xfrm>
          <a:prstGeom prst="ellipse">
            <a:avLst/>
          </a:prstGeom>
          <a:solidFill>
            <a:srgbClr val="00D4FF"/>
          </a:solidFill>
          <a:ln w="12700">
            <a:solidFill>
              <a:srgbClr val="00D4FF"/>
            </a:solidFill>
            <a:prstDash val="solid"/>
          </a:ln>
        </p:spPr>
      </p:sp>
      <p:sp>
        <p:nvSpPr>
          <p:cNvPr id="33" name="Text 30"/>
          <p:cNvSpPr/>
          <p:nvPr/>
        </p:nvSpPr>
        <p:spPr>
          <a:xfrm>
            <a:off x="9299448" y="3429000"/>
            <a:ext cx="640080" cy="640080"/>
          </a:xfrm>
          <a:prstGeom prst="rect">
            <a:avLst/>
          </a:prstGeom>
          <a:noFill/>
          <a:ln/>
        </p:spPr>
        <p:txBody>
          <a:bodyPr wrap="square" lIns="0" tIns="0" rIns="0" bIns="0" rtlCol="0" anchor="ctr"/>
          <a:lstStyle/>
          <a:p>
            <a:pPr algn="ctr" indent="0" marL="0">
              <a:buNone/>
            </a:pPr>
            <a:r>
              <a:rPr lang="en-US" sz="1800" b="1" dirty="0">
                <a:solidFill>
                  <a:srgbClr val="0A0F1E"/>
                </a:solidFill>
                <a:latin typeface="Arial Black" pitchFamily="34" charset="0"/>
                <a:ea typeface="Arial Black" pitchFamily="34" charset="-122"/>
                <a:cs typeface="Arial Black" pitchFamily="34" charset="-120"/>
              </a:rPr>
              <a:t>O</a:t>
            </a:r>
            <a:endParaRPr lang="en-US" sz="1800" dirty="0"/>
          </a:p>
        </p:txBody>
      </p:sp>
      <p:sp>
        <p:nvSpPr>
          <p:cNvPr id="34" name="Text 31"/>
          <p:cNvSpPr/>
          <p:nvPr/>
        </p:nvSpPr>
        <p:spPr>
          <a:xfrm>
            <a:off x="9299448" y="4160520"/>
            <a:ext cx="2606040" cy="457200"/>
          </a:xfrm>
          <a:prstGeom prst="rect">
            <a:avLst/>
          </a:prstGeom>
          <a:noFill/>
          <a:ln/>
        </p:spPr>
        <p:txBody>
          <a:bodyPr wrap="square" lIns="0" tIns="0" rIns="0" bIns="0" rtlCol="0" anchor="ctr"/>
          <a:lstStyle/>
          <a:p>
            <a:pPr indent="0" marL="0">
              <a:buNone/>
            </a:pPr>
            <a:r>
              <a:rPr lang="en-US" sz="1150" b="1" dirty="0">
                <a:solidFill>
                  <a:srgbClr val="00D4FF"/>
                </a:solidFill>
                <a:latin typeface="Calibri" pitchFamily="34" charset="0"/>
                <a:ea typeface="Calibri" pitchFamily="34" charset="-122"/>
                <a:cs typeface="Calibri" pitchFamily="34" charset="-120"/>
              </a:rPr>
              <a:t>Open-Source &amp; Optimisation</a:t>
            </a:r>
            <a:endParaRPr lang="en-US" sz="1150" dirty="0"/>
          </a:p>
        </p:txBody>
      </p:sp>
      <p:sp>
        <p:nvSpPr>
          <p:cNvPr id="35" name="Text 32"/>
          <p:cNvSpPr/>
          <p:nvPr/>
        </p:nvSpPr>
        <p:spPr>
          <a:xfrm>
            <a:off x="9299448" y="4663440"/>
            <a:ext cx="2606040" cy="822960"/>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Solutions communautaires de classe mondiale (ERP, systèmes financiers)</a:t>
            </a:r>
            <a:endParaRPr lang="en-US" sz="1100" dirty="0"/>
          </a:p>
        </p:txBody>
      </p:sp>
      <p:sp>
        <p:nvSpPr>
          <p:cNvPr id="36" name="Shape 33"/>
          <p:cNvSpPr/>
          <p:nvPr/>
        </p:nvSpPr>
        <p:spPr>
          <a:xfrm>
            <a:off x="0" y="6583680"/>
            <a:ext cx="12161520" cy="274320"/>
          </a:xfrm>
          <a:prstGeom prst="rect">
            <a:avLst/>
          </a:prstGeom>
          <a:solidFill>
            <a:srgbClr val="0D1B3E"/>
          </a:solidFill>
          <a:ln w="12700">
            <a:solidFill>
              <a:srgbClr val="0D1B3E"/>
            </a:solidFill>
            <a:prstDash val="solid"/>
          </a:ln>
        </p:spPr>
      </p:sp>
      <p:sp>
        <p:nvSpPr>
          <p:cNvPr id="37" name="Text 34"/>
          <p:cNvSpPr/>
          <p:nvPr/>
        </p:nvSpPr>
        <p:spPr>
          <a:xfrm>
            <a:off x="0" y="6601968"/>
            <a:ext cx="12161520" cy="256032"/>
          </a:xfrm>
          <a:prstGeom prst="rect">
            <a:avLst/>
          </a:prstGeom>
          <a:noFill/>
          <a:ln/>
        </p:spPr>
        <p:txBody>
          <a:bodyPr wrap="square" lIns="0" tIns="0" rIns="0" bIns="0" rtlCol="0" anchor="ctr"/>
          <a:lstStyle/>
          <a:p>
            <a:pPr algn="ctr" indent="0" marL="0">
              <a:buNone/>
            </a:pPr>
            <a:r>
              <a:rPr lang="en-US" sz="900" dirty="0">
                <a:solidFill>
                  <a:srgbClr val="8BA3B5"/>
                </a:solidFill>
                <a:latin typeface="Calibri" pitchFamily="34" charset="0"/>
                <a:ea typeface="Calibri" pitchFamily="34" charset="-122"/>
                <a:cs typeface="Calibri" pitchFamily="34" charset="-120"/>
              </a:rPr>
              <a:t>www.advisoreng.com  |  contact info@advisoreng.com</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12161520" cy="77724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pic>
        <p:nvPicPr>
          <p:cNvPr id="4" name="Image 0" descr="preencoded.png">    </p:cNvPr>
          <p:cNvPicPr>
            <a:picLocks noChangeAspect="1"/>
          </p:cNvPicPr>
          <p:nvPr/>
        </p:nvPicPr>
        <p:blipFill>
          <a:blip r:embed="rId1"/>
          <a:stretch>
            <a:fillRect/>
          </a:stretch>
        </p:blipFill>
        <p:spPr>
          <a:xfrm>
            <a:off x="182880" y="73152"/>
            <a:ext cx="621792" cy="621792"/>
          </a:xfrm>
          <a:prstGeom prst="rect">
            <a:avLst/>
          </a:prstGeom>
        </p:spPr>
      </p:pic>
      <p:sp>
        <p:nvSpPr>
          <p:cNvPr id="5" name="Text 2"/>
          <p:cNvSpPr/>
          <p:nvPr/>
        </p:nvSpPr>
        <p:spPr>
          <a:xfrm>
            <a:off x="1005840" y="137160"/>
            <a:ext cx="9326880" cy="502920"/>
          </a:xfrm>
          <a:prstGeom prst="rect">
            <a:avLst/>
          </a:prstGeom>
          <a:noFill/>
          <a:ln/>
        </p:spPr>
        <p:txBody>
          <a:bodyPr wrap="square" lIns="0" tIns="0" rIns="0" bIns="0" rtlCol="0" anchor="ctr"/>
          <a:lstStyle/>
          <a:p>
            <a:pPr indent="0" marL="0">
              <a:buNone/>
            </a:pPr>
            <a:r>
              <a:rPr lang="en-US" sz="2200" b="1" dirty="0">
                <a:solidFill>
                  <a:srgbClr val="FFFFFF"/>
                </a:solidFill>
                <a:latin typeface="Arial Black" pitchFamily="34" charset="0"/>
                <a:ea typeface="Arial Black" pitchFamily="34" charset="-122"/>
                <a:cs typeface="Arial Black" pitchFamily="34" charset="-120"/>
              </a:rPr>
              <a:t>NOS SERVICES — LA MÉTHODE ADVISORE</a:t>
            </a:r>
            <a:endParaRPr lang="en-US" sz="2200" dirty="0"/>
          </a:p>
        </p:txBody>
      </p:sp>
      <p:sp>
        <p:nvSpPr>
          <p:cNvPr id="6" name="Text 3"/>
          <p:cNvSpPr/>
          <p:nvPr/>
        </p:nvSpPr>
        <p:spPr>
          <a:xfrm>
            <a:off x="9601200" y="164592"/>
            <a:ext cx="2286000" cy="411480"/>
          </a:xfrm>
          <a:prstGeom prst="rect">
            <a:avLst/>
          </a:prstGeom>
          <a:noFill/>
          <a:ln/>
        </p:spPr>
        <p:txBody>
          <a:bodyPr wrap="square" lIns="0" tIns="0" rIns="0" bIns="0" rtlCol="0" anchor="ctr"/>
          <a:lstStyle/>
          <a:p>
            <a:pPr algn="r" indent="0" marL="0">
              <a:buNone/>
            </a:pPr>
            <a:r>
              <a:rPr lang="en-US" sz="1800" b="1" dirty="0">
                <a:solidFill>
                  <a:srgbClr val="00D4FF"/>
                </a:solidFill>
                <a:latin typeface="Arial Black" pitchFamily="34" charset="0"/>
                <a:ea typeface="Arial Black" pitchFamily="34" charset="-122"/>
                <a:cs typeface="Arial Black" pitchFamily="34" charset="-120"/>
              </a:rPr>
              <a:t>ADVISORE</a:t>
            </a:r>
            <a:endParaRPr lang="en-US" sz="1800" dirty="0"/>
          </a:p>
        </p:txBody>
      </p:sp>
      <p:sp>
        <p:nvSpPr>
          <p:cNvPr id="7" name="Shape 4"/>
          <p:cNvSpPr/>
          <p:nvPr/>
        </p:nvSpPr>
        <p:spPr>
          <a:xfrm>
            <a:off x="320040" y="91440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8" name="Shape 5"/>
          <p:cNvSpPr/>
          <p:nvPr/>
        </p:nvSpPr>
        <p:spPr>
          <a:xfrm>
            <a:off x="320040" y="914400"/>
            <a:ext cx="502920" cy="1298448"/>
          </a:xfrm>
          <a:prstGeom prst="rect">
            <a:avLst/>
          </a:prstGeom>
          <a:solidFill>
            <a:srgbClr val="1A6FBB"/>
          </a:solidFill>
          <a:ln w="12700">
            <a:solidFill>
              <a:srgbClr val="1A6FBB"/>
            </a:solidFill>
            <a:prstDash val="solid"/>
          </a:ln>
        </p:spPr>
      </p:sp>
      <p:sp>
        <p:nvSpPr>
          <p:cNvPr id="9" name="Text 6"/>
          <p:cNvSpPr/>
          <p:nvPr/>
        </p:nvSpPr>
        <p:spPr>
          <a:xfrm>
            <a:off x="320040" y="91440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A</a:t>
            </a:r>
            <a:endParaRPr lang="en-US" sz="2200" dirty="0"/>
          </a:p>
        </p:txBody>
      </p:sp>
      <p:sp>
        <p:nvSpPr>
          <p:cNvPr id="10" name="Text 7"/>
          <p:cNvSpPr/>
          <p:nvPr/>
        </p:nvSpPr>
        <p:spPr>
          <a:xfrm>
            <a:off x="914400" y="100584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Audit &amp; Analyse Stratégique</a:t>
            </a:r>
            <a:endParaRPr lang="en-US" sz="1250" dirty="0"/>
          </a:p>
        </p:txBody>
      </p:sp>
      <p:sp>
        <p:nvSpPr>
          <p:cNvPr id="11" name="Text 8"/>
          <p:cNvSpPr/>
          <p:nvPr/>
        </p:nvSpPr>
        <p:spPr>
          <a:xfrm>
            <a:off x="914400" y="141732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Évaluation de maturité numérique, cartographie des processus et identification des leviers de transformation 4.0</a:t>
            </a:r>
            <a:endParaRPr lang="en-US" sz="1050" dirty="0"/>
          </a:p>
        </p:txBody>
      </p:sp>
      <p:sp>
        <p:nvSpPr>
          <p:cNvPr id="12" name="Shape 9"/>
          <p:cNvSpPr/>
          <p:nvPr/>
        </p:nvSpPr>
        <p:spPr>
          <a:xfrm>
            <a:off x="6263640" y="91440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13" name="Shape 10"/>
          <p:cNvSpPr/>
          <p:nvPr/>
        </p:nvSpPr>
        <p:spPr>
          <a:xfrm>
            <a:off x="6263640" y="914400"/>
            <a:ext cx="502920" cy="1298448"/>
          </a:xfrm>
          <a:prstGeom prst="rect">
            <a:avLst/>
          </a:prstGeom>
          <a:solidFill>
            <a:srgbClr val="1A6FBB"/>
          </a:solidFill>
          <a:ln w="12700">
            <a:solidFill>
              <a:srgbClr val="1A6FBB"/>
            </a:solidFill>
            <a:prstDash val="solid"/>
          </a:ln>
        </p:spPr>
      </p:sp>
      <p:sp>
        <p:nvSpPr>
          <p:cNvPr id="14" name="Text 11"/>
          <p:cNvSpPr/>
          <p:nvPr/>
        </p:nvSpPr>
        <p:spPr>
          <a:xfrm>
            <a:off x="6263640" y="91440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D</a:t>
            </a:r>
            <a:endParaRPr lang="en-US" sz="2200" dirty="0"/>
          </a:p>
        </p:txBody>
      </p:sp>
      <p:sp>
        <p:nvSpPr>
          <p:cNvPr id="15" name="Text 12"/>
          <p:cNvSpPr/>
          <p:nvPr/>
        </p:nvSpPr>
        <p:spPr>
          <a:xfrm>
            <a:off x="6858000" y="100584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Digitalisation des Opérations</a:t>
            </a:r>
            <a:endParaRPr lang="en-US" sz="1250" dirty="0"/>
          </a:p>
        </p:txBody>
      </p:sp>
      <p:sp>
        <p:nvSpPr>
          <p:cNvPr id="16" name="Text 13"/>
          <p:cNvSpPr/>
          <p:nvPr/>
        </p:nvSpPr>
        <p:spPr>
          <a:xfrm>
            <a:off x="6858000" y="141732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Déploiement de solutions SaaS, systèmes ERP (Odoo CE) pour centraliser les données et automatiser les flux</a:t>
            </a:r>
            <a:endParaRPr lang="en-US" sz="1050" dirty="0"/>
          </a:p>
        </p:txBody>
      </p:sp>
      <p:sp>
        <p:nvSpPr>
          <p:cNvPr id="17" name="Shape 14"/>
          <p:cNvSpPr/>
          <p:nvPr/>
        </p:nvSpPr>
        <p:spPr>
          <a:xfrm>
            <a:off x="320040" y="233172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18" name="Shape 15"/>
          <p:cNvSpPr/>
          <p:nvPr/>
        </p:nvSpPr>
        <p:spPr>
          <a:xfrm>
            <a:off x="320040" y="2331720"/>
            <a:ext cx="502920" cy="1298448"/>
          </a:xfrm>
          <a:prstGeom prst="rect">
            <a:avLst/>
          </a:prstGeom>
          <a:solidFill>
            <a:srgbClr val="1A6FBB"/>
          </a:solidFill>
          <a:ln w="12700">
            <a:solidFill>
              <a:srgbClr val="1A6FBB"/>
            </a:solidFill>
            <a:prstDash val="solid"/>
          </a:ln>
        </p:spPr>
      </p:sp>
      <p:sp>
        <p:nvSpPr>
          <p:cNvPr id="19" name="Text 16"/>
          <p:cNvSpPr/>
          <p:nvPr/>
        </p:nvSpPr>
        <p:spPr>
          <a:xfrm>
            <a:off x="320040" y="233172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V</a:t>
            </a:r>
            <a:endParaRPr lang="en-US" sz="2200" dirty="0"/>
          </a:p>
        </p:txBody>
      </p:sp>
      <p:sp>
        <p:nvSpPr>
          <p:cNvPr id="20" name="Text 17"/>
          <p:cNvSpPr/>
          <p:nvPr/>
        </p:nvSpPr>
        <p:spPr>
          <a:xfrm>
            <a:off x="914400" y="242316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Vision Technologique &amp; Valorisation</a:t>
            </a:r>
            <a:endParaRPr lang="en-US" sz="1250" dirty="0"/>
          </a:p>
        </p:txBody>
      </p:sp>
      <p:sp>
        <p:nvSpPr>
          <p:cNvPr id="21" name="Text 18"/>
          <p:cNvSpPr/>
          <p:nvPr/>
        </p:nvSpPr>
        <p:spPr>
          <a:xfrm>
            <a:off x="914400" y="283464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Orientation stratégique vers l'IA, IoT, Big Data et Drones pour maximiser le retour sur investissement</a:t>
            </a:r>
            <a:endParaRPr lang="en-US" sz="1050" dirty="0"/>
          </a:p>
        </p:txBody>
      </p:sp>
      <p:sp>
        <p:nvSpPr>
          <p:cNvPr id="22" name="Shape 19"/>
          <p:cNvSpPr/>
          <p:nvPr/>
        </p:nvSpPr>
        <p:spPr>
          <a:xfrm>
            <a:off x="6263640" y="233172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23" name="Shape 20"/>
          <p:cNvSpPr/>
          <p:nvPr/>
        </p:nvSpPr>
        <p:spPr>
          <a:xfrm>
            <a:off x="6263640" y="2331720"/>
            <a:ext cx="502920" cy="1298448"/>
          </a:xfrm>
          <a:prstGeom prst="rect">
            <a:avLst/>
          </a:prstGeom>
          <a:solidFill>
            <a:srgbClr val="1A6FBB"/>
          </a:solidFill>
          <a:ln w="12700">
            <a:solidFill>
              <a:srgbClr val="1A6FBB"/>
            </a:solidFill>
            <a:prstDash val="solid"/>
          </a:ln>
        </p:spPr>
      </p:sp>
      <p:sp>
        <p:nvSpPr>
          <p:cNvPr id="24" name="Text 21"/>
          <p:cNvSpPr/>
          <p:nvPr/>
        </p:nvSpPr>
        <p:spPr>
          <a:xfrm>
            <a:off x="6263640" y="233172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I</a:t>
            </a:r>
            <a:endParaRPr lang="en-US" sz="2200" dirty="0"/>
          </a:p>
        </p:txBody>
      </p:sp>
      <p:sp>
        <p:nvSpPr>
          <p:cNvPr id="25" name="Text 22"/>
          <p:cNvSpPr/>
          <p:nvPr/>
        </p:nvSpPr>
        <p:spPr>
          <a:xfrm>
            <a:off x="6858000" y="242316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Ingénierie &amp; Intégration de Systèmes</a:t>
            </a:r>
            <a:endParaRPr lang="en-US" sz="1250" dirty="0"/>
          </a:p>
        </p:txBody>
      </p:sp>
      <p:sp>
        <p:nvSpPr>
          <p:cNvPr id="26" name="Text 23"/>
          <p:cNvSpPr/>
          <p:nvPr/>
        </p:nvSpPr>
        <p:spPr>
          <a:xfrm>
            <a:off x="6858000" y="283464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Conception d'architectures robustes, connexion équipements physiques et systèmes d'information intelligents</a:t>
            </a:r>
            <a:endParaRPr lang="en-US" sz="1050" dirty="0"/>
          </a:p>
        </p:txBody>
      </p:sp>
      <p:sp>
        <p:nvSpPr>
          <p:cNvPr id="27" name="Shape 24"/>
          <p:cNvSpPr/>
          <p:nvPr/>
        </p:nvSpPr>
        <p:spPr>
          <a:xfrm>
            <a:off x="320040" y="374904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28" name="Shape 25"/>
          <p:cNvSpPr/>
          <p:nvPr/>
        </p:nvSpPr>
        <p:spPr>
          <a:xfrm>
            <a:off x="320040" y="3749040"/>
            <a:ext cx="502920" cy="1298448"/>
          </a:xfrm>
          <a:prstGeom prst="rect">
            <a:avLst/>
          </a:prstGeom>
          <a:solidFill>
            <a:srgbClr val="1A6FBB"/>
          </a:solidFill>
          <a:ln w="12700">
            <a:solidFill>
              <a:srgbClr val="1A6FBB"/>
            </a:solidFill>
            <a:prstDash val="solid"/>
          </a:ln>
        </p:spPr>
      </p:sp>
      <p:sp>
        <p:nvSpPr>
          <p:cNvPr id="29" name="Text 26"/>
          <p:cNvSpPr/>
          <p:nvPr/>
        </p:nvSpPr>
        <p:spPr>
          <a:xfrm>
            <a:off x="320040" y="374904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S</a:t>
            </a:r>
            <a:endParaRPr lang="en-US" sz="2200" dirty="0"/>
          </a:p>
        </p:txBody>
      </p:sp>
      <p:sp>
        <p:nvSpPr>
          <p:cNvPr id="30" name="Text 27"/>
          <p:cNvSpPr/>
          <p:nvPr/>
        </p:nvSpPr>
        <p:spPr>
          <a:xfrm>
            <a:off x="914400" y="384048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Suivi de Projets &amp; Sécurité</a:t>
            </a:r>
            <a:endParaRPr lang="en-US" sz="1250" dirty="0"/>
          </a:p>
        </p:txBody>
      </p:sp>
      <p:sp>
        <p:nvSpPr>
          <p:cNvPr id="31" name="Text 28"/>
          <p:cNvSpPr/>
          <p:nvPr/>
        </p:nvSpPr>
        <p:spPr>
          <a:xfrm>
            <a:off x="914400" y="425196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Pilotage rigoureux des chantiers de transformation avec intégration native des normes de cybersécurité</a:t>
            </a:r>
            <a:endParaRPr lang="en-US" sz="1050" dirty="0"/>
          </a:p>
        </p:txBody>
      </p:sp>
      <p:sp>
        <p:nvSpPr>
          <p:cNvPr id="32" name="Shape 29"/>
          <p:cNvSpPr/>
          <p:nvPr/>
        </p:nvSpPr>
        <p:spPr>
          <a:xfrm>
            <a:off x="6263640" y="374904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33" name="Shape 30"/>
          <p:cNvSpPr/>
          <p:nvPr/>
        </p:nvSpPr>
        <p:spPr>
          <a:xfrm>
            <a:off x="6263640" y="3749040"/>
            <a:ext cx="502920" cy="1298448"/>
          </a:xfrm>
          <a:prstGeom prst="rect">
            <a:avLst/>
          </a:prstGeom>
          <a:solidFill>
            <a:srgbClr val="1A6FBB"/>
          </a:solidFill>
          <a:ln w="12700">
            <a:solidFill>
              <a:srgbClr val="1A6FBB"/>
            </a:solidFill>
            <a:prstDash val="solid"/>
          </a:ln>
        </p:spPr>
      </p:sp>
      <p:sp>
        <p:nvSpPr>
          <p:cNvPr id="34" name="Text 31"/>
          <p:cNvSpPr/>
          <p:nvPr/>
        </p:nvSpPr>
        <p:spPr>
          <a:xfrm>
            <a:off x="6263640" y="374904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O</a:t>
            </a:r>
            <a:endParaRPr lang="en-US" sz="2200" dirty="0"/>
          </a:p>
        </p:txBody>
      </p:sp>
      <p:sp>
        <p:nvSpPr>
          <p:cNvPr id="35" name="Text 32"/>
          <p:cNvSpPr/>
          <p:nvPr/>
        </p:nvSpPr>
        <p:spPr>
          <a:xfrm>
            <a:off x="6858000" y="384048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Optimisation &amp; Solutions Ouvertes</a:t>
            </a:r>
            <a:endParaRPr lang="en-US" sz="1250" dirty="0"/>
          </a:p>
        </p:txBody>
      </p:sp>
      <p:sp>
        <p:nvSpPr>
          <p:cNvPr id="36" name="Text 33"/>
          <p:cNvSpPr/>
          <p:nvPr/>
        </p:nvSpPr>
        <p:spPr>
          <a:xfrm>
            <a:off x="6858000" y="425196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Intégration de solutions open-source performantes (Apache Fineract, Cyclos) pour optimiser les coûts</a:t>
            </a:r>
            <a:endParaRPr lang="en-US" sz="1050" dirty="0"/>
          </a:p>
        </p:txBody>
      </p:sp>
      <p:sp>
        <p:nvSpPr>
          <p:cNvPr id="37" name="Shape 34"/>
          <p:cNvSpPr/>
          <p:nvPr/>
        </p:nvSpPr>
        <p:spPr>
          <a:xfrm>
            <a:off x="320040" y="516636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38" name="Shape 35"/>
          <p:cNvSpPr/>
          <p:nvPr/>
        </p:nvSpPr>
        <p:spPr>
          <a:xfrm>
            <a:off x="320040" y="5166360"/>
            <a:ext cx="502920" cy="1298448"/>
          </a:xfrm>
          <a:prstGeom prst="rect">
            <a:avLst/>
          </a:prstGeom>
          <a:solidFill>
            <a:srgbClr val="1A6FBB"/>
          </a:solidFill>
          <a:ln w="12700">
            <a:solidFill>
              <a:srgbClr val="1A6FBB"/>
            </a:solidFill>
            <a:prstDash val="solid"/>
          </a:ln>
        </p:spPr>
      </p:sp>
      <p:sp>
        <p:nvSpPr>
          <p:cNvPr id="39" name="Text 36"/>
          <p:cNvSpPr/>
          <p:nvPr/>
        </p:nvSpPr>
        <p:spPr>
          <a:xfrm>
            <a:off x="320040" y="516636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R</a:t>
            </a:r>
            <a:endParaRPr lang="en-US" sz="2200" dirty="0"/>
          </a:p>
        </p:txBody>
      </p:sp>
      <p:sp>
        <p:nvSpPr>
          <p:cNvPr id="40" name="Text 37"/>
          <p:cNvSpPr/>
          <p:nvPr/>
        </p:nvSpPr>
        <p:spPr>
          <a:xfrm>
            <a:off x="914400" y="525780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Réingénierie &amp; Conduite du Changement</a:t>
            </a:r>
            <a:endParaRPr lang="en-US" sz="1250" dirty="0"/>
          </a:p>
        </p:txBody>
      </p:sp>
      <p:sp>
        <p:nvSpPr>
          <p:cNvPr id="41" name="Text 38"/>
          <p:cNvSpPr/>
          <p:nvPr/>
        </p:nvSpPr>
        <p:spPr>
          <a:xfrm>
            <a:off x="914400" y="566928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Accompagnement humain, formations des équipes et assistance pour une adoption fluide des nouveaux outils</a:t>
            </a:r>
            <a:endParaRPr lang="en-US" sz="1050" dirty="0"/>
          </a:p>
        </p:txBody>
      </p:sp>
      <p:sp>
        <p:nvSpPr>
          <p:cNvPr id="42" name="Shape 39"/>
          <p:cNvSpPr/>
          <p:nvPr/>
        </p:nvSpPr>
        <p:spPr>
          <a:xfrm>
            <a:off x="6263640" y="5166360"/>
            <a:ext cx="5669280" cy="1298448"/>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43" name="Shape 40"/>
          <p:cNvSpPr/>
          <p:nvPr/>
        </p:nvSpPr>
        <p:spPr>
          <a:xfrm>
            <a:off x="6263640" y="5166360"/>
            <a:ext cx="502920" cy="1298448"/>
          </a:xfrm>
          <a:prstGeom prst="rect">
            <a:avLst/>
          </a:prstGeom>
          <a:solidFill>
            <a:srgbClr val="1A6FBB"/>
          </a:solidFill>
          <a:ln w="12700">
            <a:solidFill>
              <a:srgbClr val="1A6FBB"/>
            </a:solidFill>
            <a:prstDash val="solid"/>
          </a:ln>
        </p:spPr>
      </p:sp>
      <p:sp>
        <p:nvSpPr>
          <p:cNvPr id="44" name="Text 41"/>
          <p:cNvSpPr/>
          <p:nvPr/>
        </p:nvSpPr>
        <p:spPr>
          <a:xfrm>
            <a:off x="6263640" y="5166360"/>
            <a:ext cx="502920" cy="1298448"/>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E</a:t>
            </a:r>
            <a:endParaRPr lang="en-US" sz="2200" dirty="0"/>
          </a:p>
        </p:txBody>
      </p:sp>
      <p:sp>
        <p:nvSpPr>
          <p:cNvPr id="45" name="Text 42"/>
          <p:cNvSpPr/>
          <p:nvPr/>
        </p:nvSpPr>
        <p:spPr>
          <a:xfrm>
            <a:off x="6858000" y="5257800"/>
            <a:ext cx="4937760" cy="384048"/>
          </a:xfrm>
          <a:prstGeom prst="rect">
            <a:avLst/>
          </a:prstGeom>
          <a:noFill/>
          <a:ln/>
        </p:spPr>
        <p:txBody>
          <a:bodyPr wrap="square" lIns="0" tIns="0" rIns="0" bIns="0" rtlCol="0" anchor="ctr"/>
          <a:lstStyle/>
          <a:p>
            <a:pPr indent="0" marL="0">
              <a:buNone/>
            </a:pPr>
            <a:r>
              <a:rPr lang="en-US" sz="1250" b="1" dirty="0">
                <a:solidFill>
                  <a:srgbClr val="00D4FF"/>
                </a:solidFill>
                <a:latin typeface="Calibri" pitchFamily="34" charset="0"/>
                <a:ea typeface="Calibri" pitchFamily="34" charset="-122"/>
                <a:cs typeface="Calibri" pitchFamily="34" charset="-120"/>
              </a:rPr>
              <a:t>Excellence Opérationnelle</a:t>
            </a:r>
            <a:endParaRPr lang="en-US" sz="1250" dirty="0"/>
          </a:p>
        </p:txBody>
      </p:sp>
      <p:sp>
        <p:nvSpPr>
          <p:cNvPr id="46" name="Text 43"/>
          <p:cNvSpPr/>
          <p:nvPr/>
        </p:nvSpPr>
        <p:spPr>
          <a:xfrm>
            <a:off x="6858000" y="5669280"/>
            <a:ext cx="4937760" cy="70408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Évaluation continue des KPIs post-déploiement et veille technologique pour maintenir l'avantage concurrentiel</a:t>
            </a:r>
            <a:endParaRPr lang="en-US" sz="1050" dirty="0"/>
          </a:p>
        </p:txBody>
      </p:sp>
      <p:sp>
        <p:nvSpPr>
          <p:cNvPr id="47" name="Shape 44"/>
          <p:cNvSpPr/>
          <p:nvPr/>
        </p:nvSpPr>
        <p:spPr>
          <a:xfrm>
            <a:off x="0" y="6583680"/>
            <a:ext cx="12161520" cy="274320"/>
          </a:xfrm>
          <a:prstGeom prst="rect">
            <a:avLst/>
          </a:prstGeom>
          <a:solidFill>
            <a:srgbClr val="0D1B3E"/>
          </a:solidFill>
          <a:ln w="12700">
            <a:solidFill>
              <a:srgbClr val="0D1B3E"/>
            </a:solidFill>
            <a:prstDash val="solid"/>
          </a:ln>
        </p:spPr>
      </p:sp>
      <p:sp>
        <p:nvSpPr>
          <p:cNvPr id="48" name="Text 45"/>
          <p:cNvSpPr/>
          <p:nvPr/>
        </p:nvSpPr>
        <p:spPr>
          <a:xfrm>
            <a:off x="0" y="6601968"/>
            <a:ext cx="12161520" cy="256032"/>
          </a:xfrm>
          <a:prstGeom prst="rect">
            <a:avLst/>
          </a:prstGeom>
          <a:noFill/>
          <a:ln/>
        </p:spPr>
        <p:txBody>
          <a:bodyPr wrap="square" lIns="0" tIns="0" rIns="0" bIns="0" rtlCol="0" anchor="ctr"/>
          <a:lstStyle/>
          <a:p>
            <a:pPr algn="ctr" indent="0" marL="0">
              <a:buNone/>
            </a:pPr>
            <a:r>
              <a:rPr lang="en-US" sz="900" dirty="0">
                <a:solidFill>
                  <a:srgbClr val="8BA3B5"/>
                </a:solidFill>
                <a:latin typeface="Calibri" pitchFamily="34" charset="0"/>
                <a:ea typeface="Calibri" pitchFamily="34" charset="-122"/>
                <a:cs typeface="Calibri" pitchFamily="34" charset="-120"/>
              </a:rPr>
              <a:t>www.advisoreng.com  |  contact info@advisoreng.com</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12161520" cy="77724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pic>
        <p:nvPicPr>
          <p:cNvPr id="4" name="Image 0" descr="preencoded.png">    </p:cNvPr>
          <p:cNvPicPr>
            <a:picLocks noChangeAspect="1"/>
          </p:cNvPicPr>
          <p:nvPr/>
        </p:nvPicPr>
        <p:blipFill>
          <a:blip r:embed="rId1"/>
          <a:stretch>
            <a:fillRect/>
          </a:stretch>
        </p:blipFill>
        <p:spPr>
          <a:xfrm>
            <a:off x="182880" y="73152"/>
            <a:ext cx="621792" cy="621792"/>
          </a:xfrm>
          <a:prstGeom prst="rect">
            <a:avLst/>
          </a:prstGeom>
        </p:spPr>
      </p:pic>
      <p:sp>
        <p:nvSpPr>
          <p:cNvPr id="5" name="Text 2"/>
          <p:cNvSpPr/>
          <p:nvPr/>
        </p:nvSpPr>
        <p:spPr>
          <a:xfrm>
            <a:off x="1005840" y="137160"/>
            <a:ext cx="9326880" cy="502920"/>
          </a:xfrm>
          <a:prstGeom prst="rect">
            <a:avLst/>
          </a:prstGeom>
          <a:noFill/>
          <a:ln/>
        </p:spPr>
        <p:txBody>
          <a:bodyPr wrap="square" lIns="0" tIns="0" rIns="0" bIns="0" rtlCol="0" anchor="ctr"/>
          <a:lstStyle/>
          <a:p>
            <a:pPr indent="0" marL="0">
              <a:buNone/>
            </a:pPr>
            <a:r>
              <a:rPr lang="en-US" sz="2200" b="1" dirty="0">
                <a:solidFill>
                  <a:srgbClr val="FFFFFF"/>
                </a:solidFill>
                <a:latin typeface="Arial Black" pitchFamily="34" charset="0"/>
                <a:ea typeface="Arial Black" pitchFamily="34" charset="-122"/>
                <a:cs typeface="Arial Black" pitchFamily="34" charset="-120"/>
              </a:rPr>
              <a:t>LES TECHNOLOGIES DE RUPTURE 4IR</a:t>
            </a:r>
            <a:endParaRPr lang="en-US" sz="2200" dirty="0"/>
          </a:p>
        </p:txBody>
      </p:sp>
      <p:sp>
        <p:nvSpPr>
          <p:cNvPr id="6" name="Text 3"/>
          <p:cNvSpPr/>
          <p:nvPr/>
        </p:nvSpPr>
        <p:spPr>
          <a:xfrm>
            <a:off x="9601200" y="164592"/>
            <a:ext cx="2286000" cy="411480"/>
          </a:xfrm>
          <a:prstGeom prst="rect">
            <a:avLst/>
          </a:prstGeom>
          <a:noFill/>
          <a:ln/>
        </p:spPr>
        <p:txBody>
          <a:bodyPr wrap="square" lIns="0" tIns="0" rIns="0" bIns="0" rtlCol="0" anchor="ctr"/>
          <a:lstStyle/>
          <a:p>
            <a:pPr algn="r" indent="0" marL="0">
              <a:buNone/>
            </a:pPr>
            <a:r>
              <a:rPr lang="en-US" sz="1800" b="1" dirty="0">
                <a:solidFill>
                  <a:srgbClr val="00D4FF"/>
                </a:solidFill>
                <a:latin typeface="Arial Black" pitchFamily="34" charset="0"/>
                <a:ea typeface="Arial Black" pitchFamily="34" charset="-122"/>
                <a:cs typeface="Arial Black" pitchFamily="34" charset="-120"/>
              </a:rPr>
              <a:t>ADVISORE</a:t>
            </a:r>
            <a:endParaRPr lang="en-US" sz="1800" dirty="0"/>
          </a:p>
        </p:txBody>
      </p:sp>
      <p:sp>
        <p:nvSpPr>
          <p:cNvPr id="7" name="Shape 4"/>
          <p:cNvSpPr/>
          <p:nvPr/>
        </p:nvSpPr>
        <p:spPr>
          <a:xfrm>
            <a:off x="320040" y="914400"/>
            <a:ext cx="5650992" cy="1298448"/>
          </a:xfrm>
          <a:prstGeom prst="rect">
            <a:avLst/>
          </a:prstGeom>
          <a:solidFill>
            <a:srgbClr val="0E1830"/>
          </a:solidFill>
          <a:ln w="9525">
            <a:solidFill>
              <a:srgbClr val="0099BB"/>
            </a:solidFill>
            <a:prstDash val="solid"/>
          </a:ln>
        </p:spPr>
      </p:sp>
      <p:sp>
        <p:nvSpPr>
          <p:cNvPr id="8" name="Shape 5"/>
          <p:cNvSpPr/>
          <p:nvPr/>
        </p:nvSpPr>
        <p:spPr>
          <a:xfrm>
            <a:off x="429768" y="1234440"/>
            <a:ext cx="658368" cy="658368"/>
          </a:xfrm>
          <a:prstGeom prst="ellipse">
            <a:avLst/>
          </a:prstGeom>
          <a:solidFill>
            <a:srgbClr val="1A6FBB"/>
          </a:solidFill>
          <a:ln w="12700">
            <a:solidFill>
              <a:srgbClr val="0099BB"/>
            </a:solidFill>
            <a:prstDash val="solid"/>
          </a:ln>
        </p:spPr>
      </p:sp>
      <p:sp>
        <p:nvSpPr>
          <p:cNvPr id="9" name="Text 6"/>
          <p:cNvSpPr/>
          <p:nvPr/>
        </p:nvSpPr>
        <p:spPr>
          <a:xfrm>
            <a:off x="429768" y="123444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10" name="Text 7"/>
          <p:cNvSpPr/>
          <p:nvPr/>
        </p:nvSpPr>
        <p:spPr>
          <a:xfrm>
            <a:off x="1216152" y="100584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IA &amp; Architectures Cyber-Physiques</a:t>
            </a:r>
            <a:endParaRPr lang="en-US" sz="1200" dirty="0"/>
          </a:p>
        </p:txBody>
      </p:sp>
      <p:sp>
        <p:nvSpPr>
          <p:cNvPr id="11" name="Text 8"/>
          <p:cNvSpPr/>
          <p:nvPr/>
        </p:nvSpPr>
        <p:spPr>
          <a:xfrm>
            <a:off x="1216152" y="144475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Convergence équipements physiques et plateformes numériques, orchestrée via modélisation rigoureuse PlantUML</a:t>
            </a:r>
            <a:endParaRPr lang="en-US" sz="1050" dirty="0"/>
          </a:p>
        </p:txBody>
      </p:sp>
      <p:sp>
        <p:nvSpPr>
          <p:cNvPr id="12" name="Shape 9"/>
          <p:cNvSpPr/>
          <p:nvPr/>
        </p:nvSpPr>
        <p:spPr>
          <a:xfrm>
            <a:off x="6245352" y="914400"/>
            <a:ext cx="5650992" cy="1298448"/>
          </a:xfrm>
          <a:prstGeom prst="rect">
            <a:avLst/>
          </a:prstGeom>
          <a:solidFill>
            <a:srgbClr val="0E1830"/>
          </a:solidFill>
          <a:ln w="9525">
            <a:solidFill>
              <a:srgbClr val="0099BB"/>
            </a:solidFill>
            <a:prstDash val="solid"/>
          </a:ln>
        </p:spPr>
      </p:sp>
      <p:sp>
        <p:nvSpPr>
          <p:cNvPr id="13" name="Shape 10"/>
          <p:cNvSpPr/>
          <p:nvPr/>
        </p:nvSpPr>
        <p:spPr>
          <a:xfrm>
            <a:off x="6355080" y="1234440"/>
            <a:ext cx="658368" cy="658368"/>
          </a:xfrm>
          <a:prstGeom prst="ellipse">
            <a:avLst/>
          </a:prstGeom>
          <a:solidFill>
            <a:srgbClr val="1A6FBB"/>
          </a:solidFill>
          <a:ln w="12700">
            <a:solidFill>
              <a:srgbClr val="0099BB"/>
            </a:solidFill>
            <a:prstDash val="solid"/>
          </a:ln>
        </p:spPr>
      </p:sp>
      <p:sp>
        <p:nvSpPr>
          <p:cNvPr id="14" name="Text 11"/>
          <p:cNvSpPr/>
          <p:nvPr/>
        </p:nvSpPr>
        <p:spPr>
          <a:xfrm>
            <a:off x="6355080" y="123444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15" name="Text 12"/>
          <p:cNvSpPr/>
          <p:nvPr/>
        </p:nvSpPr>
        <p:spPr>
          <a:xfrm>
            <a:off x="7141464" y="100584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Drones &amp; Dispositifs Autonomes</a:t>
            </a:r>
            <a:endParaRPr lang="en-US" sz="1200" dirty="0"/>
          </a:p>
        </p:txBody>
      </p:sp>
      <p:sp>
        <p:nvSpPr>
          <p:cNvPr id="16" name="Text 13"/>
          <p:cNvSpPr/>
          <p:nvPr/>
        </p:nvSpPr>
        <p:spPr>
          <a:xfrm>
            <a:off x="7141464" y="144475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Flottes intelligentes pour surveillance stratégique, défense, optimisation logistique et portuaire</a:t>
            </a:r>
            <a:endParaRPr lang="en-US" sz="1050" dirty="0"/>
          </a:p>
        </p:txBody>
      </p:sp>
      <p:sp>
        <p:nvSpPr>
          <p:cNvPr id="17" name="Shape 14"/>
          <p:cNvSpPr/>
          <p:nvPr/>
        </p:nvSpPr>
        <p:spPr>
          <a:xfrm>
            <a:off x="320040" y="2331720"/>
            <a:ext cx="5650992" cy="1298448"/>
          </a:xfrm>
          <a:prstGeom prst="rect">
            <a:avLst/>
          </a:prstGeom>
          <a:solidFill>
            <a:srgbClr val="0E1830"/>
          </a:solidFill>
          <a:ln w="9525">
            <a:solidFill>
              <a:srgbClr val="0099BB"/>
            </a:solidFill>
            <a:prstDash val="solid"/>
          </a:ln>
        </p:spPr>
      </p:sp>
      <p:sp>
        <p:nvSpPr>
          <p:cNvPr id="18" name="Shape 15"/>
          <p:cNvSpPr/>
          <p:nvPr/>
        </p:nvSpPr>
        <p:spPr>
          <a:xfrm>
            <a:off x="429768" y="2651760"/>
            <a:ext cx="658368" cy="658368"/>
          </a:xfrm>
          <a:prstGeom prst="ellipse">
            <a:avLst/>
          </a:prstGeom>
          <a:solidFill>
            <a:srgbClr val="1A6FBB"/>
          </a:solidFill>
          <a:ln w="12700">
            <a:solidFill>
              <a:srgbClr val="0099BB"/>
            </a:solidFill>
            <a:prstDash val="solid"/>
          </a:ln>
        </p:spPr>
      </p:sp>
      <p:sp>
        <p:nvSpPr>
          <p:cNvPr id="19" name="Text 16"/>
          <p:cNvSpPr/>
          <p:nvPr/>
        </p:nvSpPr>
        <p:spPr>
          <a:xfrm>
            <a:off x="429768" y="265176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20" name="Text 17"/>
          <p:cNvSpPr/>
          <p:nvPr/>
        </p:nvSpPr>
        <p:spPr>
          <a:xfrm>
            <a:off x="1216152" y="242316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Vision par Ordinateur (Computer Vision)</a:t>
            </a:r>
            <a:endParaRPr lang="en-US" sz="1200" dirty="0"/>
          </a:p>
        </p:txBody>
      </p:sp>
      <p:sp>
        <p:nvSpPr>
          <p:cNvPr id="21" name="Text 18"/>
          <p:cNvSpPr/>
          <p:nvPr/>
        </p:nvSpPr>
        <p:spPr>
          <a:xfrm>
            <a:off x="1216152" y="286207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Analyse vidéo en temps réel pour systèmes de sécurité routière et conformité industrielle automatisée</a:t>
            </a:r>
            <a:endParaRPr lang="en-US" sz="1050" dirty="0"/>
          </a:p>
        </p:txBody>
      </p:sp>
      <p:sp>
        <p:nvSpPr>
          <p:cNvPr id="22" name="Shape 19"/>
          <p:cNvSpPr/>
          <p:nvPr/>
        </p:nvSpPr>
        <p:spPr>
          <a:xfrm>
            <a:off x="6245352" y="2331720"/>
            <a:ext cx="5650992" cy="1298448"/>
          </a:xfrm>
          <a:prstGeom prst="rect">
            <a:avLst/>
          </a:prstGeom>
          <a:solidFill>
            <a:srgbClr val="0E1830"/>
          </a:solidFill>
          <a:ln w="9525">
            <a:solidFill>
              <a:srgbClr val="0099BB"/>
            </a:solidFill>
            <a:prstDash val="solid"/>
          </a:ln>
        </p:spPr>
      </p:sp>
      <p:sp>
        <p:nvSpPr>
          <p:cNvPr id="23" name="Shape 20"/>
          <p:cNvSpPr/>
          <p:nvPr/>
        </p:nvSpPr>
        <p:spPr>
          <a:xfrm>
            <a:off x="6355080" y="2651760"/>
            <a:ext cx="658368" cy="658368"/>
          </a:xfrm>
          <a:prstGeom prst="ellipse">
            <a:avLst/>
          </a:prstGeom>
          <a:solidFill>
            <a:srgbClr val="1A6FBB"/>
          </a:solidFill>
          <a:ln w="12700">
            <a:solidFill>
              <a:srgbClr val="0099BB"/>
            </a:solidFill>
            <a:prstDash val="solid"/>
          </a:ln>
        </p:spPr>
      </p:sp>
      <p:sp>
        <p:nvSpPr>
          <p:cNvPr id="24" name="Text 21"/>
          <p:cNvSpPr/>
          <p:nvPr/>
        </p:nvSpPr>
        <p:spPr>
          <a:xfrm>
            <a:off x="6355080" y="265176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25" name="Text 22"/>
          <p:cNvSpPr/>
          <p:nvPr/>
        </p:nvSpPr>
        <p:spPr>
          <a:xfrm>
            <a:off x="7141464" y="242316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Infrastructures Cloud Souveraines</a:t>
            </a:r>
            <a:endParaRPr lang="en-US" sz="1200" dirty="0"/>
          </a:p>
        </p:txBody>
      </p:sp>
      <p:sp>
        <p:nvSpPr>
          <p:cNvPr id="26" name="Text 23"/>
          <p:cNvSpPr/>
          <p:nvPr/>
        </p:nvSpPr>
        <p:spPr>
          <a:xfrm>
            <a:off x="7141464" y="286207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Serveurs Bare Metal dédiés, haute performance, latence minimale, maîtrise totale des données</a:t>
            </a:r>
            <a:endParaRPr lang="en-US" sz="1050" dirty="0"/>
          </a:p>
        </p:txBody>
      </p:sp>
      <p:sp>
        <p:nvSpPr>
          <p:cNvPr id="27" name="Shape 24"/>
          <p:cNvSpPr/>
          <p:nvPr/>
        </p:nvSpPr>
        <p:spPr>
          <a:xfrm>
            <a:off x="320040" y="3749040"/>
            <a:ext cx="5650992" cy="1298448"/>
          </a:xfrm>
          <a:prstGeom prst="rect">
            <a:avLst/>
          </a:prstGeom>
          <a:solidFill>
            <a:srgbClr val="0E1830"/>
          </a:solidFill>
          <a:ln w="9525">
            <a:solidFill>
              <a:srgbClr val="0099BB"/>
            </a:solidFill>
            <a:prstDash val="solid"/>
          </a:ln>
        </p:spPr>
      </p:sp>
      <p:sp>
        <p:nvSpPr>
          <p:cNvPr id="28" name="Shape 25"/>
          <p:cNvSpPr/>
          <p:nvPr/>
        </p:nvSpPr>
        <p:spPr>
          <a:xfrm>
            <a:off x="429768" y="4069080"/>
            <a:ext cx="658368" cy="658368"/>
          </a:xfrm>
          <a:prstGeom prst="ellipse">
            <a:avLst/>
          </a:prstGeom>
          <a:solidFill>
            <a:srgbClr val="1A6FBB"/>
          </a:solidFill>
          <a:ln w="12700">
            <a:solidFill>
              <a:srgbClr val="0099BB"/>
            </a:solidFill>
            <a:prstDash val="solid"/>
          </a:ln>
        </p:spPr>
      </p:sp>
      <p:sp>
        <p:nvSpPr>
          <p:cNvPr id="29" name="Text 26"/>
          <p:cNvSpPr/>
          <p:nvPr/>
        </p:nvSpPr>
        <p:spPr>
          <a:xfrm>
            <a:off x="429768" y="406908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30" name="Text 27"/>
          <p:cNvSpPr/>
          <p:nvPr/>
        </p:nvSpPr>
        <p:spPr>
          <a:xfrm>
            <a:off x="1216152" y="384048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Sécurité &amp; Cyberdéfense Avancée</a:t>
            </a:r>
            <a:endParaRPr lang="en-US" sz="1200" dirty="0"/>
          </a:p>
        </p:txBody>
      </p:sp>
      <p:sp>
        <p:nvSpPr>
          <p:cNvPr id="31" name="Text 28"/>
          <p:cNvSpPr/>
          <p:nvPr/>
        </p:nvSpPr>
        <p:spPr>
          <a:xfrm>
            <a:off x="1216152" y="427939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Cyber-résilience de très haut niveau, modélisation Cyber-Corps, sanctuarisation des SI critiques</a:t>
            </a:r>
            <a:endParaRPr lang="en-US" sz="1050" dirty="0"/>
          </a:p>
        </p:txBody>
      </p:sp>
      <p:sp>
        <p:nvSpPr>
          <p:cNvPr id="32" name="Shape 29"/>
          <p:cNvSpPr/>
          <p:nvPr/>
        </p:nvSpPr>
        <p:spPr>
          <a:xfrm>
            <a:off x="6245352" y="3749040"/>
            <a:ext cx="5650992" cy="1298448"/>
          </a:xfrm>
          <a:prstGeom prst="rect">
            <a:avLst/>
          </a:prstGeom>
          <a:solidFill>
            <a:srgbClr val="0E1830"/>
          </a:solidFill>
          <a:ln w="9525">
            <a:solidFill>
              <a:srgbClr val="0099BB"/>
            </a:solidFill>
            <a:prstDash val="solid"/>
          </a:ln>
        </p:spPr>
      </p:sp>
      <p:sp>
        <p:nvSpPr>
          <p:cNvPr id="33" name="Shape 30"/>
          <p:cNvSpPr/>
          <p:nvPr/>
        </p:nvSpPr>
        <p:spPr>
          <a:xfrm>
            <a:off x="6355080" y="4069080"/>
            <a:ext cx="658368" cy="658368"/>
          </a:xfrm>
          <a:prstGeom prst="ellipse">
            <a:avLst/>
          </a:prstGeom>
          <a:solidFill>
            <a:srgbClr val="1A6FBB"/>
          </a:solidFill>
          <a:ln w="12700">
            <a:solidFill>
              <a:srgbClr val="0099BB"/>
            </a:solidFill>
            <a:prstDash val="solid"/>
          </a:ln>
        </p:spPr>
      </p:sp>
      <p:sp>
        <p:nvSpPr>
          <p:cNvPr id="34" name="Text 31"/>
          <p:cNvSpPr/>
          <p:nvPr/>
        </p:nvSpPr>
        <p:spPr>
          <a:xfrm>
            <a:off x="6355080" y="406908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35" name="Text 32"/>
          <p:cNvSpPr/>
          <p:nvPr/>
        </p:nvSpPr>
        <p:spPr>
          <a:xfrm>
            <a:off x="7141464" y="384048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Open-Source ERP &amp; Systèmes Agiles</a:t>
            </a:r>
            <a:endParaRPr lang="en-US" sz="1200" dirty="0"/>
          </a:p>
        </p:txBody>
      </p:sp>
      <p:sp>
        <p:nvSpPr>
          <p:cNvPr id="36" name="Text 33"/>
          <p:cNvSpPr/>
          <p:nvPr/>
        </p:nvSpPr>
        <p:spPr>
          <a:xfrm>
            <a:off x="7141464" y="427939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Odoo CE, Apache Fineract, Cyclos — digitalisation flexible de la finance, pharmacie, secteur maritime</a:t>
            </a:r>
            <a:endParaRPr lang="en-US" sz="1050" dirty="0"/>
          </a:p>
        </p:txBody>
      </p:sp>
      <p:sp>
        <p:nvSpPr>
          <p:cNvPr id="37" name="Shape 34"/>
          <p:cNvSpPr/>
          <p:nvPr/>
        </p:nvSpPr>
        <p:spPr>
          <a:xfrm>
            <a:off x="320040" y="5166360"/>
            <a:ext cx="5650992" cy="1298448"/>
          </a:xfrm>
          <a:prstGeom prst="rect">
            <a:avLst/>
          </a:prstGeom>
          <a:solidFill>
            <a:srgbClr val="0E1830"/>
          </a:solidFill>
          <a:ln w="9525">
            <a:solidFill>
              <a:srgbClr val="0099BB"/>
            </a:solidFill>
            <a:prstDash val="solid"/>
          </a:ln>
        </p:spPr>
      </p:sp>
      <p:sp>
        <p:nvSpPr>
          <p:cNvPr id="38" name="Shape 35"/>
          <p:cNvSpPr/>
          <p:nvPr/>
        </p:nvSpPr>
        <p:spPr>
          <a:xfrm>
            <a:off x="429768" y="5486400"/>
            <a:ext cx="658368" cy="658368"/>
          </a:xfrm>
          <a:prstGeom prst="ellipse">
            <a:avLst/>
          </a:prstGeom>
          <a:solidFill>
            <a:srgbClr val="1A6FBB"/>
          </a:solidFill>
          <a:ln w="12700">
            <a:solidFill>
              <a:srgbClr val="0099BB"/>
            </a:solidFill>
            <a:prstDash val="solid"/>
          </a:ln>
        </p:spPr>
      </p:sp>
      <p:sp>
        <p:nvSpPr>
          <p:cNvPr id="39" name="Text 36"/>
          <p:cNvSpPr/>
          <p:nvPr/>
        </p:nvSpPr>
        <p:spPr>
          <a:xfrm>
            <a:off x="429768" y="548640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40" name="Text 37"/>
          <p:cNvSpPr/>
          <p:nvPr/>
        </p:nvSpPr>
        <p:spPr>
          <a:xfrm>
            <a:off x="1216152" y="525780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Réseaux Financiers 4.0 (Fintech)</a:t>
            </a:r>
            <a:endParaRPr lang="en-US" sz="1200" dirty="0"/>
          </a:p>
        </p:txBody>
      </p:sp>
      <p:sp>
        <p:nvSpPr>
          <p:cNvPr id="41" name="Text 38"/>
          <p:cNvSpPr/>
          <p:nvPr/>
        </p:nvSpPr>
        <p:spPr>
          <a:xfrm>
            <a:off x="1216152" y="569671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Plateformes transactionnelles décentralisées, wallets numériques, inclusion financière sécurisée</a:t>
            </a:r>
            <a:endParaRPr lang="en-US" sz="1050" dirty="0"/>
          </a:p>
        </p:txBody>
      </p:sp>
      <p:sp>
        <p:nvSpPr>
          <p:cNvPr id="42" name="Shape 39"/>
          <p:cNvSpPr/>
          <p:nvPr/>
        </p:nvSpPr>
        <p:spPr>
          <a:xfrm>
            <a:off x="6245352" y="5166360"/>
            <a:ext cx="5650992" cy="1298448"/>
          </a:xfrm>
          <a:prstGeom prst="rect">
            <a:avLst/>
          </a:prstGeom>
          <a:solidFill>
            <a:srgbClr val="0E1830"/>
          </a:solidFill>
          <a:ln w="9525">
            <a:solidFill>
              <a:srgbClr val="0099BB"/>
            </a:solidFill>
            <a:prstDash val="solid"/>
          </a:ln>
        </p:spPr>
      </p:sp>
      <p:sp>
        <p:nvSpPr>
          <p:cNvPr id="43" name="Shape 40"/>
          <p:cNvSpPr/>
          <p:nvPr/>
        </p:nvSpPr>
        <p:spPr>
          <a:xfrm>
            <a:off x="6355080" y="5486400"/>
            <a:ext cx="658368" cy="658368"/>
          </a:xfrm>
          <a:prstGeom prst="ellipse">
            <a:avLst/>
          </a:prstGeom>
          <a:solidFill>
            <a:srgbClr val="1A6FBB"/>
          </a:solidFill>
          <a:ln w="12700">
            <a:solidFill>
              <a:srgbClr val="0099BB"/>
            </a:solidFill>
            <a:prstDash val="solid"/>
          </a:ln>
        </p:spPr>
      </p:sp>
      <p:sp>
        <p:nvSpPr>
          <p:cNvPr id="44" name="Text 41"/>
          <p:cNvSpPr/>
          <p:nvPr/>
        </p:nvSpPr>
        <p:spPr>
          <a:xfrm>
            <a:off x="6355080" y="5486400"/>
            <a:ext cx="658368" cy="658368"/>
          </a:xfrm>
          <a:prstGeom prst="rect">
            <a:avLst/>
          </a:prstGeom>
          <a:noFill/>
          <a:ln/>
        </p:spPr>
        <p:txBody>
          <a:bodyPr wrap="square" lIns="0" tIns="0" rIns="0" bIns="0" rtlCol="0" anchor="ctr"/>
          <a:lstStyle/>
          <a:p>
            <a:pPr algn="ctr" indent="0" marL="0">
              <a:buNone/>
            </a:pPr>
            <a:r>
              <a:rPr lang="en-US" sz="2000" dirty="0">
                <a:solidFill>
                  <a:srgbClr val="000000"/>
                </a:solidFill>
              </a:rPr>
              <a:t>📡</a:t>
            </a:r>
            <a:endParaRPr lang="en-US" sz="2000" dirty="0"/>
          </a:p>
        </p:txBody>
      </p:sp>
      <p:sp>
        <p:nvSpPr>
          <p:cNvPr id="45" name="Text 42"/>
          <p:cNvSpPr/>
          <p:nvPr/>
        </p:nvSpPr>
        <p:spPr>
          <a:xfrm>
            <a:off x="7141464" y="5257800"/>
            <a:ext cx="4663440" cy="411480"/>
          </a:xfrm>
          <a:prstGeom prst="rect">
            <a:avLst/>
          </a:prstGeom>
          <a:noFill/>
          <a:ln/>
        </p:spPr>
        <p:txBody>
          <a:bodyPr wrap="square" lIns="0" tIns="0" rIns="0" bIns="0" rtlCol="0" anchor="ctr"/>
          <a:lstStyle/>
          <a:p>
            <a:pPr indent="0" marL="0">
              <a:buNone/>
            </a:pPr>
            <a:r>
              <a:rPr lang="en-US" sz="1200" b="1" dirty="0">
                <a:solidFill>
                  <a:srgbClr val="7AEEFF"/>
                </a:solidFill>
                <a:latin typeface="Calibri" pitchFamily="34" charset="0"/>
                <a:ea typeface="Calibri" pitchFamily="34" charset="-122"/>
                <a:cs typeface="Calibri" pitchFamily="34" charset="-120"/>
              </a:rPr>
              <a:t>Edge Computing &amp; IoT</a:t>
            </a:r>
            <a:endParaRPr lang="en-US" sz="1200" dirty="0"/>
          </a:p>
        </p:txBody>
      </p:sp>
      <p:sp>
        <p:nvSpPr>
          <p:cNvPr id="46" name="Text 43"/>
          <p:cNvSpPr/>
          <p:nvPr/>
        </p:nvSpPr>
        <p:spPr>
          <a:xfrm>
            <a:off x="7141464" y="5696712"/>
            <a:ext cx="4663440" cy="658368"/>
          </a:xfrm>
          <a:prstGeom prst="rect">
            <a:avLst/>
          </a:prstGeom>
          <a:noFill/>
          <a:ln/>
        </p:spPr>
        <p:txBody>
          <a:bodyPr wrap="square" lIns="0" tIns="0" rIns="0" bIns="0" rtlCol="0" anchor="ctr"/>
          <a:lstStyle/>
          <a:p>
            <a:pPr indent="0" marL="0">
              <a:buNone/>
            </a:pPr>
            <a:r>
              <a:rPr lang="en-US" sz="1050" dirty="0">
                <a:solidFill>
                  <a:srgbClr val="E8F4F8"/>
                </a:solidFill>
                <a:latin typeface="Calibri" pitchFamily="34" charset="0"/>
                <a:ea typeface="Calibri" pitchFamily="34" charset="-122"/>
                <a:cs typeface="Calibri" pitchFamily="34" charset="-120"/>
              </a:rPr>
              <a:t>Traitement des données à la source (capteurs trafic, scanners, terminaux), décision en temps réel</a:t>
            </a:r>
            <a:endParaRPr lang="en-US" sz="1050" dirty="0"/>
          </a:p>
        </p:txBody>
      </p:sp>
      <p:sp>
        <p:nvSpPr>
          <p:cNvPr id="47" name="Shape 44"/>
          <p:cNvSpPr/>
          <p:nvPr/>
        </p:nvSpPr>
        <p:spPr>
          <a:xfrm>
            <a:off x="0" y="6583680"/>
            <a:ext cx="12161520" cy="274320"/>
          </a:xfrm>
          <a:prstGeom prst="rect">
            <a:avLst/>
          </a:prstGeom>
          <a:solidFill>
            <a:srgbClr val="0D1B3E"/>
          </a:solidFill>
          <a:ln w="12700">
            <a:solidFill>
              <a:srgbClr val="0D1B3E"/>
            </a:solidFill>
            <a:prstDash val="solid"/>
          </a:ln>
        </p:spPr>
      </p:sp>
      <p:sp>
        <p:nvSpPr>
          <p:cNvPr id="48" name="Text 45"/>
          <p:cNvSpPr/>
          <p:nvPr/>
        </p:nvSpPr>
        <p:spPr>
          <a:xfrm>
            <a:off x="0" y="6601968"/>
            <a:ext cx="12161520" cy="256032"/>
          </a:xfrm>
          <a:prstGeom prst="rect">
            <a:avLst/>
          </a:prstGeom>
          <a:noFill/>
          <a:ln/>
        </p:spPr>
        <p:txBody>
          <a:bodyPr wrap="square" lIns="0" tIns="0" rIns="0" bIns="0" rtlCol="0" anchor="ctr"/>
          <a:lstStyle/>
          <a:p>
            <a:pPr algn="ctr" indent="0" marL="0">
              <a:buNone/>
            </a:pPr>
            <a:r>
              <a:rPr lang="en-US" sz="900" dirty="0">
                <a:solidFill>
                  <a:srgbClr val="8BA3B5"/>
                </a:solidFill>
                <a:latin typeface="Calibri" pitchFamily="34" charset="0"/>
                <a:ea typeface="Calibri" pitchFamily="34" charset="-122"/>
                <a:cs typeface="Calibri" pitchFamily="34" charset="-120"/>
              </a:rPr>
              <a:t>www.advisoreng.com  |  contact info@advisoreng.com</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12161520" cy="77724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pic>
        <p:nvPicPr>
          <p:cNvPr id="4" name="Image 0" descr="preencoded.png">    </p:cNvPr>
          <p:cNvPicPr>
            <a:picLocks noChangeAspect="1"/>
          </p:cNvPicPr>
          <p:nvPr/>
        </p:nvPicPr>
        <p:blipFill>
          <a:blip r:embed="rId1"/>
          <a:stretch>
            <a:fillRect/>
          </a:stretch>
        </p:blipFill>
        <p:spPr>
          <a:xfrm>
            <a:off x="182880" y="73152"/>
            <a:ext cx="621792" cy="621792"/>
          </a:xfrm>
          <a:prstGeom prst="rect">
            <a:avLst/>
          </a:prstGeom>
        </p:spPr>
      </p:pic>
      <p:sp>
        <p:nvSpPr>
          <p:cNvPr id="5" name="Text 2"/>
          <p:cNvSpPr/>
          <p:nvPr/>
        </p:nvSpPr>
        <p:spPr>
          <a:xfrm>
            <a:off x="1005840" y="137160"/>
            <a:ext cx="9326880" cy="502920"/>
          </a:xfrm>
          <a:prstGeom prst="rect">
            <a:avLst/>
          </a:prstGeom>
          <a:noFill/>
          <a:ln/>
        </p:spPr>
        <p:txBody>
          <a:bodyPr wrap="square" lIns="0" tIns="0" rIns="0" bIns="0" rtlCol="0" anchor="ctr"/>
          <a:lstStyle/>
          <a:p>
            <a:pPr indent="0" marL="0">
              <a:buNone/>
            </a:pPr>
            <a:r>
              <a:rPr lang="en-US" sz="2600" b="1" dirty="0">
                <a:solidFill>
                  <a:srgbClr val="FFFFFF"/>
                </a:solidFill>
                <a:latin typeface="Arial Black" pitchFamily="34" charset="0"/>
                <a:ea typeface="Arial Black" pitchFamily="34" charset="-122"/>
                <a:cs typeface="Arial Black" pitchFamily="34" charset="-120"/>
              </a:rPr>
              <a:t>SECTEURS D'INTERVENTION</a:t>
            </a:r>
            <a:endParaRPr lang="en-US" sz="2600" dirty="0"/>
          </a:p>
        </p:txBody>
      </p:sp>
      <p:sp>
        <p:nvSpPr>
          <p:cNvPr id="6" name="Text 3"/>
          <p:cNvSpPr/>
          <p:nvPr/>
        </p:nvSpPr>
        <p:spPr>
          <a:xfrm>
            <a:off x="9601200" y="164592"/>
            <a:ext cx="2286000" cy="411480"/>
          </a:xfrm>
          <a:prstGeom prst="rect">
            <a:avLst/>
          </a:prstGeom>
          <a:noFill/>
          <a:ln/>
        </p:spPr>
        <p:txBody>
          <a:bodyPr wrap="square" lIns="0" tIns="0" rIns="0" bIns="0" rtlCol="0" anchor="ctr"/>
          <a:lstStyle/>
          <a:p>
            <a:pPr algn="r" indent="0" marL="0">
              <a:buNone/>
            </a:pPr>
            <a:r>
              <a:rPr lang="en-US" sz="1800" b="1" dirty="0">
                <a:solidFill>
                  <a:srgbClr val="00D4FF"/>
                </a:solidFill>
                <a:latin typeface="Arial Black" pitchFamily="34" charset="0"/>
                <a:ea typeface="Arial Black" pitchFamily="34" charset="-122"/>
                <a:cs typeface="Arial Black" pitchFamily="34" charset="-120"/>
              </a:rPr>
              <a:t>ADVISORE</a:t>
            </a:r>
            <a:endParaRPr lang="en-US" sz="1800" dirty="0"/>
          </a:p>
        </p:txBody>
      </p:sp>
      <p:sp>
        <p:nvSpPr>
          <p:cNvPr id="7" name="Shape 4"/>
          <p:cNvSpPr/>
          <p:nvPr/>
        </p:nvSpPr>
        <p:spPr>
          <a:xfrm>
            <a:off x="320040" y="1005840"/>
            <a:ext cx="3703320" cy="2377440"/>
          </a:xfrm>
          <a:prstGeom prst="rect">
            <a:avLst/>
          </a:prstGeom>
          <a:solidFill>
            <a:srgbClr val="112244"/>
          </a:solidFill>
          <a:ln w="12700">
            <a:solidFill>
              <a:srgbClr val="0099BB"/>
            </a:solidFill>
            <a:prstDash val="solid"/>
          </a:ln>
          <a:effectLst>
            <a:outerShdw sx="100000" sy="100000" kx="0" ky="0" algn="bl" rotWithShape="0" blurRad="76200" dist="25400" dir="8100000">
              <a:srgbClr val="000000">
                <a:alpha val="40000"/>
              </a:srgbClr>
            </a:outerShdw>
          </a:effectLst>
        </p:spPr>
      </p:sp>
      <p:sp>
        <p:nvSpPr>
          <p:cNvPr id="8" name="Shape 5"/>
          <p:cNvSpPr/>
          <p:nvPr/>
        </p:nvSpPr>
        <p:spPr>
          <a:xfrm>
            <a:off x="320040" y="1005840"/>
            <a:ext cx="3703320" cy="64008"/>
          </a:xfrm>
          <a:prstGeom prst="rect">
            <a:avLst/>
          </a:prstGeom>
          <a:solidFill>
            <a:srgbClr val="00D4FF"/>
          </a:solidFill>
          <a:ln w="12700">
            <a:solidFill>
              <a:srgbClr val="00D4FF"/>
            </a:solidFill>
            <a:prstDash val="solid"/>
          </a:ln>
        </p:spPr>
      </p:sp>
      <p:sp>
        <p:nvSpPr>
          <p:cNvPr id="9" name="Text 6"/>
          <p:cNvSpPr/>
          <p:nvPr/>
        </p:nvSpPr>
        <p:spPr>
          <a:xfrm>
            <a:off x="411480" y="1188720"/>
            <a:ext cx="822960" cy="822960"/>
          </a:xfrm>
          <a:prstGeom prst="rect">
            <a:avLst/>
          </a:prstGeom>
          <a:noFill/>
          <a:ln/>
        </p:spPr>
        <p:txBody>
          <a:bodyPr wrap="square" lIns="0" tIns="0" rIns="0" bIns="0" rtlCol="0" anchor="ctr"/>
          <a:lstStyle/>
          <a:p>
            <a:pPr algn="ctr" indent="0" marL="0">
              <a:buNone/>
            </a:pPr>
            <a:r>
              <a:rPr lang="en-US" sz="3000" dirty="0">
                <a:solidFill>
                  <a:srgbClr val="000000"/>
                </a:solidFill>
              </a:rPr>
              <a:t>🏭</a:t>
            </a:r>
            <a:endParaRPr lang="en-US" sz="3000" dirty="0"/>
          </a:p>
        </p:txBody>
      </p:sp>
      <p:sp>
        <p:nvSpPr>
          <p:cNvPr id="10" name="Text 7"/>
          <p:cNvSpPr/>
          <p:nvPr/>
        </p:nvSpPr>
        <p:spPr>
          <a:xfrm>
            <a:off x="1280160" y="1188720"/>
            <a:ext cx="2606040" cy="502920"/>
          </a:xfrm>
          <a:prstGeom prst="rect">
            <a:avLst/>
          </a:prstGeom>
          <a:noFill/>
          <a:ln/>
        </p:spPr>
        <p:txBody>
          <a:bodyPr wrap="square" lIns="0" tIns="0" rIns="0" bIns="0" rtlCol="0" anchor="ctr"/>
          <a:lstStyle/>
          <a:p>
            <a:pPr indent="0" marL="0">
              <a:buNone/>
            </a:pPr>
            <a:r>
              <a:rPr lang="en-US" sz="1300" b="1" dirty="0">
                <a:solidFill>
                  <a:srgbClr val="00D4FF"/>
                </a:solidFill>
                <a:latin typeface="Calibri" pitchFamily="34" charset="0"/>
                <a:ea typeface="Calibri" pitchFamily="34" charset="-122"/>
                <a:cs typeface="Calibri" pitchFamily="34" charset="-120"/>
              </a:rPr>
              <a:t>Industrie &amp; Logistique</a:t>
            </a:r>
            <a:endParaRPr lang="en-US" sz="1300" dirty="0"/>
          </a:p>
        </p:txBody>
      </p:sp>
      <p:sp>
        <p:nvSpPr>
          <p:cNvPr id="11" name="Text 8"/>
          <p:cNvSpPr/>
          <p:nvPr/>
        </p:nvSpPr>
        <p:spPr>
          <a:xfrm>
            <a:off x="457200" y="2103120"/>
            <a:ext cx="3429000" cy="1143000"/>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Automatisation, jumeaux numériques, optimisation des flux supply chain</a:t>
            </a:r>
            <a:endParaRPr lang="en-US" sz="1150" dirty="0"/>
          </a:p>
        </p:txBody>
      </p:sp>
      <p:sp>
        <p:nvSpPr>
          <p:cNvPr id="12" name="Shape 9"/>
          <p:cNvSpPr/>
          <p:nvPr/>
        </p:nvSpPr>
        <p:spPr>
          <a:xfrm>
            <a:off x="4251960" y="1005840"/>
            <a:ext cx="3703320" cy="2377440"/>
          </a:xfrm>
          <a:prstGeom prst="rect">
            <a:avLst/>
          </a:prstGeom>
          <a:solidFill>
            <a:srgbClr val="112244"/>
          </a:solidFill>
          <a:ln w="12700">
            <a:solidFill>
              <a:srgbClr val="0099BB"/>
            </a:solidFill>
            <a:prstDash val="solid"/>
          </a:ln>
          <a:effectLst>
            <a:outerShdw sx="100000" sy="100000" kx="0" ky="0" algn="bl" rotWithShape="0" blurRad="76200" dist="25400" dir="8100000">
              <a:srgbClr val="000000">
                <a:alpha val="40000"/>
              </a:srgbClr>
            </a:outerShdw>
          </a:effectLst>
        </p:spPr>
      </p:sp>
      <p:sp>
        <p:nvSpPr>
          <p:cNvPr id="13" name="Shape 10"/>
          <p:cNvSpPr/>
          <p:nvPr/>
        </p:nvSpPr>
        <p:spPr>
          <a:xfrm>
            <a:off x="4251960" y="1005840"/>
            <a:ext cx="3703320" cy="64008"/>
          </a:xfrm>
          <a:prstGeom prst="rect">
            <a:avLst/>
          </a:prstGeom>
          <a:solidFill>
            <a:srgbClr val="00D4FF"/>
          </a:solidFill>
          <a:ln w="12700">
            <a:solidFill>
              <a:srgbClr val="00D4FF"/>
            </a:solidFill>
            <a:prstDash val="solid"/>
          </a:ln>
        </p:spPr>
      </p:sp>
      <p:sp>
        <p:nvSpPr>
          <p:cNvPr id="14" name="Text 11"/>
          <p:cNvSpPr/>
          <p:nvPr/>
        </p:nvSpPr>
        <p:spPr>
          <a:xfrm>
            <a:off x="4343400" y="1188720"/>
            <a:ext cx="822960" cy="822960"/>
          </a:xfrm>
          <a:prstGeom prst="rect">
            <a:avLst/>
          </a:prstGeom>
          <a:noFill/>
          <a:ln/>
        </p:spPr>
        <p:txBody>
          <a:bodyPr wrap="square" lIns="0" tIns="0" rIns="0" bIns="0" rtlCol="0" anchor="ctr"/>
          <a:lstStyle/>
          <a:p>
            <a:pPr algn="ctr" indent="0" marL="0">
              <a:buNone/>
            </a:pPr>
            <a:r>
              <a:rPr lang="en-US" sz="3000" dirty="0">
                <a:solidFill>
                  <a:srgbClr val="000000"/>
                </a:solidFill>
              </a:rPr>
              <a:t>🏦</a:t>
            </a:r>
            <a:endParaRPr lang="en-US" sz="3000" dirty="0"/>
          </a:p>
        </p:txBody>
      </p:sp>
      <p:sp>
        <p:nvSpPr>
          <p:cNvPr id="15" name="Text 12"/>
          <p:cNvSpPr/>
          <p:nvPr/>
        </p:nvSpPr>
        <p:spPr>
          <a:xfrm>
            <a:off x="5212080" y="1188720"/>
            <a:ext cx="2606040" cy="502920"/>
          </a:xfrm>
          <a:prstGeom prst="rect">
            <a:avLst/>
          </a:prstGeom>
          <a:noFill/>
          <a:ln/>
        </p:spPr>
        <p:txBody>
          <a:bodyPr wrap="square" lIns="0" tIns="0" rIns="0" bIns="0" rtlCol="0" anchor="ctr"/>
          <a:lstStyle/>
          <a:p>
            <a:pPr indent="0" marL="0">
              <a:buNone/>
            </a:pPr>
            <a:r>
              <a:rPr lang="en-US" sz="1300" b="1" dirty="0">
                <a:solidFill>
                  <a:srgbClr val="00D4FF"/>
                </a:solidFill>
                <a:latin typeface="Calibri" pitchFamily="34" charset="0"/>
                <a:ea typeface="Calibri" pitchFamily="34" charset="-122"/>
                <a:cs typeface="Calibri" pitchFamily="34" charset="-120"/>
              </a:rPr>
              <a:t>Finance &amp; Fintech</a:t>
            </a:r>
            <a:endParaRPr lang="en-US" sz="1300" dirty="0"/>
          </a:p>
        </p:txBody>
      </p:sp>
      <p:sp>
        <p:nvSpPr>
          <p:cNvPr id="16" name="Text 13"/>
          <p:cNvSpPr/>
          <p:nvPr/>
        </p:nvSpPr>
        <p:spPr>
          <a:xfrm>
            <a:off x="4389120" y="2103120"/>
            <a:ext cx="3429000" cy="1143000"/>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Core Banking, wallets numériques, inclusion financière, systèmes décentralisés</a:t>
            </a:r>
            <a:endParaRPr lang="en-US" sz="1150" dirty="0"/>
          </a:p>
        </p:txBody>
      </p:sp>
      <p:sp>
        <p:nvSpPr>
          <p:cNvPr id="17" name="Shape 14"/>
          <p:cNvSpPr/>
          <p:nvPr/>
        </p:nvSpPr>
        <p:spPr>
          <a:xfrm>
            <a:off x="8183880" y="1005840"/>
            <a:ext cx="3703320" cy="2377440"/>
          </a:xfrm>
          <a:prstGeom prst="rect">
            <a:avLst/>
          </a:prstGeom>
          <a:solidFill>
            <a:srgbClr val="112244"/>
          </a:solidFill>
          <a:ln w="12700">
            <a:solidFill>
              <a:srgbClr val="0099BB"/>
            </a:solidFill>
            <a:prstDash val="solid"/>
          </a:ln>
          <a:effectLst>
            <a:outerShdw sx="100000" sy="100000" kx="0" ky="0" algn="bl" rotWithShape="0" blurRad="76200" dist="25400" dir="8100000">
              <a:srgbClr val="000000">
                <a:alpha val="40000"/>
              </a:srgbClr>
            </a:outerShdw>
          </a:effectLst>
        </p:spPr>
      </p:sp>
      <p:sp>
        <p:nvSpPr>
          <p:cNvPr id="18" name="Shape 15"/>
          <p:cNvSpPr/>
          <p:nvPr/>
        </p:nvSpPr>
        <p:spPr>
          <a:xfrm>
            <a:off x="8183880" y="1005840"/>
            <a:ext cx="3703320" cy="64008"/>
          </a:xfrm>
          <a:prstGeom prst="rect">
            <a:avLst/>
          </a:prstGeom>
          <a:solidFill>
            <a:srgbClr val="00D4FF"/>
          </a:solidFill>
          <a:ln w="12700">
            <a:solidFill>
              <a:srgbClr val="00D4FF"/>
            </a:solidFill>
            <a:prstDash val="solid"/>
          </a:ln>
        </p:spPr>
      </p:sp>
      <p:sp>
        <p:nvSpPr>
          <p:cNvPr id="19" name="Text 16"/>
          <p:cNvSpPr/>
          <p:nvPr/>
        </p:nvSpPr>
        <p:spPr>
          <a:xfrm>
            <a:off x="8275320" y="1188720"/>
            <a:ext cx="822960" cy="822960"/>
          </a:xfrm>
          <a:prstGeom prst="rect">
            <a:avLst/>
          </a:prstGeom>
          <a:noFill/>
          <a:ln/>
        </p:spPr>
        <p:txBody>
          <a:bodyPr wrap="square" lIns="0" tIns="0" rIns="0" bIns="0" rtlCol="0" anchor="ctr"/>
          <a:lstStyle/>
          <a:p>
            <a:pPr algn="ctr" indent="0" marL="0">
              <a:buNone/>
            </a:pPr>
            <a:r>
              <a:rPr lang="en-US" sz="3000" dirty="0">
                <a:solidFill>
                  <a:srgbClr val="000000"/>
                </a:solidFill>
              </a:rPr>
              <a:t>🚢</a:t>
            </a:r>
            <a:endParaRPr lang="en-US" sz="3000" dirty="0"/>
          </a:p>
        </p:txBody>
      </p:sp>
      <p:sp>
        <p:nvSpPr>
          <p:cNvPr id="20" name="Text 17"/>
          <p:cNvSpPr/>
          <p:nvPr/>
        </p:nvSpPr>
        <p:spPr>
          <a:xfrm>
            <a:off x="9144000" y="1188720"/>
            <a:ext cx="2606040" cy="502920"/>
          </a:xfrm>
          <a:prstGeom prst="rect">
            <a:avLst/>
          </a:prstGeom>
          <a:noFill/>
          <a:ln/>
        </p:spPr>
        <p:txBody>
          <a:bodyPr wrap="square" lIns="0" tIns="0" rIns="0" bIns="0" rtlCol="0" anchor="ctr"/>
          <a:lstStyle/>
          <a:p>
            <a:pPr indent="0" marL="0">
              <a:buNone/>
            </a:pPr>
            <a:r>
              <a:rPr lang="en-US" sz="1300" b="1" dirty="0">
                <a:solidFill>
                  <a:srgbClr val="00D4FF"/>
                </a:solidFill>
                <a:latin typeface="Calibri" pitchFamily="34" charset="0"/>
                <a:ea typeface="Calibri" pitchFamily="34" charset="-122"/>
                <a:cs typeface="Calibri" pitchFamily="34" charset="-120"/>
              </a:rPr>
              <a:t>Maritime &amp; Portuaire</a:t>
            </a:r>
            <a:endParaRPr lang="en-US" sz="1300" dirty="0"/>
          </a:p>
        </p:txBody>
      </p:sp>
      <p:sp>
        <p:nvSpPr>
          <p:cNvPr id="21" name="Text 18"/>
          <p:cNvSpPr/>
          <p:nvPr/>
        </p:nvSpPr>
        <p:spPr>
          <a:xfrm>
            <a:off x="8321040" y="2103120"/>
            <a:ext cx="3429000" cy="1143000"/>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Gestion intelligente des ports, traçabilité des flux, contrôle de conformité automatisé</a:t>
            </a:r>
            <a:endParaRPr lang="en-US" sz="1150" dirty="0"/>
          </a:p>
        </p:txBody>
      </p:sp>
      <p:sp>
        <p:nvSpPr>
          <p:cNvPr id="22" name="Shape 19"/>
          <p:cNvSpPr/>
          <p:nvPr/>
        </p:nvSpPr>
        <p:spPr>
          <a:xfrm>
            <a:off x="320040" y="3611880"/>
            <a:ext cx="3703320" cy="2377440"/>
          </a:xfrm>
          <a:prstGeom prst="rect">
            <a:avLst/>
          </a:prstGeom>
          <a:solidFill>
            <a:srgbClr val="112244"/>
          </a:solidFill>
          <a:ln w="12700">
            <a:solidFill>
              <a:srgbClr val="0099BB"/>
            </a:solidFill>
            <a:prstDash val="solid"/>
          </a:ln>
          <a:effectLst>
            <a:outerShdw sx="100000" sy="100000" kx="0" ky="0" algn="bl" rotWithShape="0" blurRad="76200" dist="25400" dir="8100000">
              <a:srgbClr val="000000">
                <a:alpha val="40000"/>
              </a:srgbClr>
            </a:outerShdw>
          </a:effectLst>
        </p:spPr>
      </p:sp>
      <p:sp>
        <p:nvSpPr>
          <p:cNvPr id="23" name="Shape 20"/>
          <p:cNvSpPr/>
          <p:nvPr/>
        </p:nvSpPr>
        <p:spPr>
          <a:xfrm>
            <a:off x="320040" y="3611880"/>
            <a:ext cx="3703320" cy="64008"/>
          </a:xfrm>
          <a:prstGeom prst="rect">
            <a:avLst/>
          </a:prstGeom>
          <a:solidFill>
            <a:srgbClr val="00D4FF"/>
          </a:solidFill>
          <a:ln w="12700">
            <a:solidFill>
              <a:srgbClr val="00D4FF"/>
            </a:solidFill>
            <a:prstDash val="solid"/>
          </a:ln>
        </p:spPr>
      </p:sp>
      <p:sp>
        <p:nvSpPr>
          <p:cNvPr id="24" name="Text 21"/>
          <p:cNvSpPr/>
          <p:nvPr/>
        </p:nvSpPr>
        <p:spPr>
          <a:xfrm>
            <a:off x="411480" y="3794760"/>
            <a:ext cx="822960" cy="822960"/>
          </a:xfrm>
          <a:prstGeom prst="rect">
            <a:avLst/>
          </a:prstGeom>
          <a:noFill/>
          <a:ln/>
        </p:spPr>
        <p:txBody>
          <a:bodyPr wrap="square" lIns="0" tIns="0" rIns="0" bIns="0" rtlCol="0" anchor="ctr"/>
          <a:lstStyle/>
          <a:p>
            <a:pPr algn="ctr" indent="0" marL="0">
              <a:buNone/>
            </a:pPr>
            <a:r>
              <a:rPr lang="en-US" sz="3000" dirty="0">
                <a:solidFill>
                  <a:srgbClr val="000000"/>
                </a:solidFill>
              </a:rPr>
              <a:t>🏥</a:t>
            </a:r>
            <a:endParaRPr lang="en-US" sz="3000" dirty="0"/>
          </a:p>
        </p:txBody>
      </p:sp>
      <p:sp>
        <p:nvSpPr>
          <p:cNvPr id="25" name="Text 22"/>
          <p:cNvSpPr/>
          <p:nvPr/>
        </p:nvSpPr>
        <p:spPr>
          <a:xfrm>
            <a:off x="1280160" y="3794760"/>
            <a:ext cx="2606040" cy="502920"/>
          </a:xfrm>
          <a:prstGeom prst="rect">
            <a:avLst/>
          </a:prstGeom>
          <a:noFill/>
          <a:ln/>
        </p:spPr>
        <p:txBody>
          <a:bodyPr wrap="square" lIns="0" tIns="0" rIns="0" bIns="0" rtlCol="0" anchor="ctr"/>
          <a:lstStyle/>
          <a:p>
            <a:pPr indent="0" marL="0">
              <a:buNone/>
            </a:pPr>
            <a:r>
              <a:rPr lang="en-US" sz="1300" b="1" dirty="0">
                <a:solidFill>
                  <a:srgbClr val="00D4FF"/>
                </a:solidFill>
                <a:latin typeface="Calibri" pitchFamily="34" charset="0"/>
                <a:ea typeface="Calibri" pitchFamily="34" charset="-122"/>
                <a:cs typeface="Calibri" pitchFamily="34" charset="-120"/>
              </a:rPr>
              <a:t>Santé</a:t>
            </a:r>
            <a:endParaRPr lang="en-US" sz="1300" dirty="0"/>
          </a:p>
        </p:txBody>
      </p:sp>
      <p:sp>
        <p:nvSpPr>
          <p:cNvPr id="26" name="Text 23"/>
          <p:cNvSpPr/>
          <p:nvPr/>
        </p:nvSpPr>
        <p:spPr>
          <a:xfrm>
            <a:off x="457200" y="4709160"/>
            <a:ext cx="3429000" cy="1143000"/>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Digitalisation des processus médicaux, gestion des pharmacies, plateformes de santé numérique</a:t>
            </a:r>
            <a:endParaRPr lang="en-US" sz="1150" dirty="0"/>
          </a:p>
        </p:txBody>
      </p:sp>
      <p:sp>
        <p:nvSpPr>
          <p:cNvPr id="27" name="Shape 24"/>
          <p:cNvSpPr/>
          <p:nvPr/>
        </p:nvSpPr>
        <p:spPr>
          <a:xfrm>
            <a:off x="4251960" y="3611880"/>
            <a:ext cx="3703320" cy="2377440"/>
          </a:xfrm>
          <a:prstGeom prst="rect">
            <a:avLst/>
          </a:prstGeom>
          <a:solidFill>
            <a:srgbClr val="112244"/>
          </a:solidFill>
          <a:ln w="12700">
            <a:solidFill>
              <a:srgbClr val="0099BB"/>
            </a:solidFill>
            <a:prstDash val="solid"/>
          </a:ln>
          <a:effectLst>
            <a:outerShdw sx="100000" sy="100000" kx="0" ky="0" algn="bl" rotWithShape="0" blurRad="76200" dist="25400" dir="8100000">
              <a:srgbClr val="000000">
                <a:alpha val="40000"/>
              </a:srgbClr>
            </a:outerShdw>
          </a:effectLst>
        </p:spPr>
      </p:sp>
      <p:sp>
        <p:nvSpPr>
          <p:cNvPr id="28" name="Shape 25"/>
          <p:cNvSpPr/>
          <p:nvPr/>
        </p:nvSpPr>
        <p:spPr>
          <a:xfrm>
            <a:off x="4251960" y="3611880"/>
            <a:ext cx="3703320" cy="64008"/>
          </a:xfrm>
          <a:prstGeom prst="rect">
            <a:avLst/>
          </a:prstGeom>
          <a:solidFill>
            <a:srgbClr val="00D4FF"/>
          </a:solidFill>
          <a:ln w="12700">
            <a:solidFill>
              <a:srgbClr val="00D4FF"/>
            </a:solidFill>
            <a:prstDash val="solid"/>
          </a:ln>
        </p:spPr>
      </p:sp>
      <p:sp>
        <p:nvSpPr>
          <p:cNvPr id="29" name="Text 26"/>
          <p:cNvSpPr/>
          <p:nvPr/>
        </p:nvSpPr>
        <p:spPr>
          <a:xfrm>
            <a:off x="4343400" y="3794760"/>
            <a:ext cx="822960" cy="822960"/>
          </a:xfrm>
          <a:prstGeom prst="rect">
            <a:avLst/>
          </a:prstGeom>
          <a:noFill/>
          <a:ln/>
        </p:spPr>
        <p:txBody>
          <a:bodyPr wrap="square" lIns="0" tIns="0" rIns="0" bIns="0" rtlCol="0" anchor="ctr"/>
          <a:lstStyle/>
          <a:p>
            <a:pPr algn="ctr" indent="0" marL="0">
              <a:buNone/>
            </a:pPr>
            <a:r>
              <a:rPr lang="en-US" sz="3000" dirty="0">
                <a:solidFill>
                  <a:srgbClr val="000000"/>
                </a:solidFill>
              </a:rPr>
              <a:t>🔒</a:t>
            </a:r>
            <a:endParaRPr lang="en-US" sz="3000" dirty="0"/>
          </a:p>
        </p:txBody>
      </p:sp>
      <p:sp>
        <p:nvSpPr>
          <p:cNvPr id="30" name="Text 27"/>
          <p:cNvSpPr/>
          <p:nvPr/>
        </p:nvSpPr>
        <p:spPr>
          <a:xfrm>
            <a:off x="5212080" y="3794760"/>
            <a:ext cx="2606040" cy="502920"/>
          </a:xfrm>
          <a:prstGeom prst="rect">
            <a:avLst/>
          </a:prstGeom>
          <a:noFill/>
          <a:ln/>
        </p:spPr>
        <p:txBody>
          <a:bodyPr wrap="square" lIns="0" tIns="0" rIns="0" bIns="0" rtlCol="0" anchor="ctr"/>
          <a:lstStyle/>
          <a:p>
            <a:pPr indent="0" marL="0">
              <a:buNone/>
            </a:pPr>
            <a:r>
              <a:rPr lang="en-US" sz="1300" b="1" dirty="0">
                <a:solidFill>
                  <a:srgbClr val="00D4FF"/>
                </a:solidFill>
                <a:latin typeface="Calibri" pitchFamily="34" charset="0"/>
                <a:ea typeface="Calibri" pitchFamily="34" charset="-122"/>
                <a:cs typeface="Calibri" pitchFamily="34" charset="-120"/>
              </a:rPr>
              <a:t>Sécurité &amp; Défense</a:t>
            </a:r>
            <a:endParaRPr lang="en-US" sz="1300" dirty="0"/>
          </a:p>
        </p:txBody>
      </p:sp>
      <p:sp>
        <p:nvSpPr>
          <p:cNvPr id="31" name="Text 28"/>
          <p:cNvSpPr/>
          <p:nvPr/>
        </p:nvSpPr>
        <p:spPr>
          <a:xfrm>
            <a:off x="4389120" y="4709160"/>
            <a:ext cx="3429000" cy="1143000"/>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Surveillance stratégique par drones, cyberdéfense, forensic numérique, SGIR</a:t>
            </a:r>
            <a:endParaRPr lang="en-US" sz="1150" dirty="0"/>
          </a:p>
        </p:txBody>
      </p:sp>
      <p:sp>
        <p:nvSpPr>
          <p:cNvPr id="32" name="Shape 29"/>
          <p:cNvSpPr/>
          <p:nvPr/>
        </p:nvSpPr>
        <p:spPr>
          <a:xfrm>
            <a:off x="8183880" y="3611880"/>
            <a:ext cx="3703320" cy="2377440"/>
          </a:xfrm>
          <a:prstGeom prst="rect">
            <a:avLst/>
          </a:prstGeom>
          <a:solidFill>
            <a:srgbClr val="112244"/>
          </a:solidFill>
          <a:ln w="12700">
            <a:solidFill>
              <a:srgbClr val="0099BB"/>
            </a:solidFill>
            <a:prstDash val="solid"/>
          </a:ln>
          <a:effectLst>
            <a:outerShdw sx="100000" sy="100000" kx="0" ky="0" algn="bl" rotWithShape="0" blurRad="76200" dist="25400" dir="8100000">
              <a:srgbClr val="000000">
                <a:alpha val="40000"/>
              </a:srgbClr>
            </a:outerShdw>
          </a:effectLst>
        </p:spPr>
      </p:sp>
      <p:sp>
        <p:nvSpPr>
          <p:cNvPr id="33" name="Shape 30"/>
          <p:cNvSpPr/>
          <p:nvPr/>
        </p:nvSpPr>
        <p:spPr>
          <a:xfrm>
            <a:off x="8183880" y="3611880"/>
            <a:ext cx="3703320" cy="64008"/>
          </a:xfrm>
          <a:prstGeom prst="rect">
            <a:avLst/>
          </a:prstGeom>
          <a:solidFill>
            <a:srgbClr val="00D4FF"/>
          </a:solidFill>
          <a:ln w="12700">
            <a:solidFill>
              <a:srgbClr val="00D4FF"/>
            </a:solidFill>
            <a:prstDash val="solid"/>
          </a:ln>
        </p:spPr>
      </p:sp>
      <p:sp>
        <p:nvSpPr>
          <p:cNvPr id="34" name="Text 31"/>
          <p:cNvSpPr/>
          <p:nvPr/>
        </p:nvSpPr>
        <p:spPr>
          <a:xfrm>
            <a:off x="8275320" y="3794760"/>
            <a:ext cx="822960" cy="822960"/>
          </a:xfrm>
          <a:prstGeom prst="rect">
            <a:avLst/>
          </a:prstGeom>
          <a:noFill/>
          <a:ln/>
        </p:spPr>
        <p:txBody>
          <a:bodyPr wrap="square" lIns="0" tIns="0" rIns="0" bIns="0" rtlCol="0" anchor="ctr"/>
          <a:lstStyle/>
          <a:p>
            <a:pPr algn="ctr" indent="0" marL="0">
              <a:buNone/>
            </a:pPr>
            <a:r>
              <a:rPr lang="en-US" sz="3000" dirty="0">
                <a:solidFill>
                  <a:srgbClr val="000000"/>
                </a:solidFill>
              </a:rPr>
              <a:t>🏛</a:t>
            </a:r>
            <a:endParaRPr lang="en-US" sz="3000" dirty="0"/>
          </a:p>
        </p:txBody>
      </p:sp>
      <p:sp>
        <p:nvSpPr>
          <p:cNvPr id="35" name="Text 32"/>
          <p:cNvSpPr/>
          <p:nvPr/>
        </p:nvSpPr>
        <p:spPr>
          <a:xfrm>
            <a:off x="9144000" y="3794760"/>
            <a:ext cx="2606040" cy="502920"/>
          </a:xfrm>
          <a:prstGeom prst="rect">
            <a:avLst/>
          </a:prstGeom>
          <a:noFill/>
          <a:ln/>
        </p:spPr>
        <p:txBody>
          <a:bodyPr wrap="square" lIns="0" tIns="0" rIns="0" bIns="0" rtlCol="0" anchor="ctr"/>
          <a:lstStyle/>
          <a:p>
            <a:pPr indent="0" marL="0">
              <a:buNone/>
            </a:pPr>
            <a:r>
              <a:rPr lang="en-US" sz="1300" b="1" dirty="0">
                <a:solidFill>
                  <a:srgbClr val="00D4FF"/>
                </a:solidFill>
                <a:latin typeface="Calibri" pitchFamily="34" charset="0"/>
                <a:ea typeface="Calibri" pitchFamily="34" charset="-122"/>
                <a:cs typeface="Calibri" pitchFamily="34" charset="-120"/>
              </a:rPr>
              <a:t>Services Publics &amp; Gouvernement</a:t>
            </a:r>
            <a:endParaRPr lang="en-US" sz="1300" dirty="0"/>
          </a:p>
        </p:txBody>
      </p:sp>
      <p:sp>
        <p:nvSpPr>
          <p:cNvPr id="36" name="Text 33"/>
          <p:cNvSpPr/>
          <p:nvPr/>
        </p:nvSpPr>
        <p:spPr>
          <a:xfrm>
            <a:off x="8321040" y="4709160"/>
            <a:ext cx="3429000" cy="1143000"/>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E-gouvernance, systèmes de taxation, transformation numérique des administrations</a:t>
            </a:r>
            <a:endParaRPr lang="en-US" sz="1150" dirty="0"/>
          </a:p>
        </p:txBody>
      </p:sp>
      <p:sp>
        <p:nvSpPr>
          <p:cNvPr id="37" name="Shape 34"/>
          <p:cNvSpPr/>
          <p:nvPr/>
        </p:nvSpPr>
        <p:spPr>
          <a:xfrm>
            <a:off x="0" y="6583680"/>
            <a:ext cx="12161520" cy="274320"/>
          </a:xfrm>
          <a:prstGeom prst="rect">
            <a:avLst/>
          </a:prstGeom>
          <a:solidFill>
            <a:srgbClr val="0D1B3E"/>
          </a:solidFill>
          <a:ln w="12700">
            <a:solidFill>
              <a:srgbClr val="0D1B3E"/>
            </a:solidFill>
            <a:prstDash val="solid"/>
          </a:ln>
        </p:spPr>
      </p:sp>
      <p:sp>
        <p:nvSpPr>
          <p:cNvPr id="38" name="Text 35"/>
          <p:cNvSpPr/>
          <p:nvPr/>
        </p:nvSpPr>
        <p:spPr>
          <a:xfrm>
            <a:off x="0" y="6601968"/>
            <a:ext cx="12161520" cy="256032"/>
          </a:xfrm>
          <a:prstGeom prst="rect">
            <a:avLst/>
          </a:prstGeom>
          <a:noFill/>
          <a:ln/>
        </p:spPr>
        <p:txBody>
          <a:bodyPr wrap="square" lIns="0" tIns="0" rIns="0" bIns="0" rtlCol="0" anchor="ctr"/>
          <a:lstStyle/>
          <a:p>
            <a:pPr algn="ctr" indent="0" marL="0">
              <a:buNone/>
            </a:pPr>
            <a:r>
              <a:rPr lang="en-US" sz="900" dirty="0">
                <a:solidFill>
                  <a:srgbClr val="8BA3B5"/>
                </a:solidFill>
                <a:latin typeface="Calibri" pitchFamily="34" charset="0"/>
                <a:ea typeface="Calibri" pitchFamily="34" charset="-122"/>
                <a:cs typeface="Calibri" pitchFamily="34" charset="-120"/>
              </a:rPr>
              <a:t>www.advisoreng.com  |  contact info@advisoreng.com</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12161520" cy="77724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pic>
        <p:nvPicPr>
          <p:cNvPr id="4" name="Image 0" descr="preencoded.png">    </p:cNvPr>
          <p:cNvPicPr>
            <a:picLocks noChangeAspect="1"/>
          </p:cNvPicPr>
          <p:nvPr/>
        </p:nvPicPr>
        <p:blipFill>
          <a:blip r:embed="rId1"/>
          <a:stretch>
            <a:fillRect/>
          </a:stretch>
        </p:blipFill>
        <p:spPr>
          <a:xfrm>
            <a:off x="182880" y="73152"/>
            <a:ext cx="621792" cy="621792"/>
          </a:xfrm>
          <a:prstGeom prst="rect">
            <a:avLst/>
          </a:prstGeom>
        </p:spPr>
      </p:pic>
      <p:sp>
        <p:nvSpPr>
          <p:cNvPr id="5" name="Text 2"/>
          <p:cNvSpPr/>
          <p:nvPr/>
        </p:nvSpPr>
        <p:spPr>
          <a:xfrm>
            <a:off x="1005840" y="137160"/>
            <a:ext cx="9326880" cy="502920"/>
          </a:xfrm>
          <a:prstGeom prst="rect">
            <a:avLst/>
          </a:prstGeom>
          <a:noFill/>
          <a:ln/>
        </p:spPr>
        <p:txBody>
          <a:bodyPr wrap="square" lIns="0" tIns="0" rIns="0" bIns="0" rtlCol="0" anchor="ctr"/>
          <a:lstStyle/>
          <a:p>
            <a:pPr indent="0" marL="0">
              <a:buNone/>
            </a:pPr>
            <a:r>
              <a:rPr lang="en-US" sz="2600" b="1" dirty="0">
                <a:solidFill>
                  <a:srgbClr val="FFFFFF"/>
                </a:solidFill>
                <a:latin typeface="Arial Black" pitchFamily="34" charset="0"/>
                <a:ea typeface="Arial Black" pitchFamily="34" charset="-122"/>
                <a:cs typeface="Arial Black" pitchFamily="34" charset="-120"/>
              </a:rPr>
              <a:t>NOTRE EXPERT FONDATEUR</a:t>
            </a:r>
            <a:endParaRPr lang="en-US" sz="2600" dirty="0"/>
          </a:p>
        </p:txBody>
      </p:sp>
      <p:sp>
        <p:nvSpPr>
          <p:cNvPr id="6" name="Text 3"/>
          <p:cNvSpPr/>
          <p:nvPr/>
        </p:nvSpPr>
        <p:spPr>
          <a:xfrm>
            <a:off x="9601200" y="164592"/>
            <a:ext cx="2286000" cy="411480"/>
          </a:xfrm>
          <a:prstGeom prst="rect">
            <a:avLst/>
          </a:prstGeom>
          <a:noFill/>
          <a:ln/>
        </p:spPr>
        <p:txBody>
          <a:bodyPr wrap="square" lIns="0" tIns="0" rIns="0" bIns="0" rtlCol="0" anchor="ctr"/>
          <a:lstStyle/>
          <a:p>
            <a:pPr algn="r" indent="0" marL="0">
              <a:buNone/>
            </a:pPr>
            <a:r>
              <a:rPr lang="en-US" sz="1800" b="1" dirty="0">
                <a:solidFill>
                  <a:srgbClr val="00D4FF"/>
                </a:solidFill>
                <a:latin typeface="Arial Black" pitchFamily="34" charset="0"/>
                <a:ea typeface="Arial Black" pitchFamily="34" charset="-122"/>
                <a:cs typeface="Arial Black" pitchFamily="34" charset="-120"/>
              </a:rPr>
              <a:t>ADVISORE</a:t>
            </a:r>
            <a:endParaRPr lang="en-US" sz="1800" dirty="0"/>
          </a:p>
        </p:txBody>
      </p:sp>
      <p:pic>
        <p:nvPicPr>
          <p:cNvPr id="7" name="Image 1" descr="preencoded.png">    </p:cNvPr>
          <p:cNvPicPr>
            <a:picLocks noChangeAspect="1"/>
          </p:cNvPicPr>
          <p:nvPr/>
        </p:nvPicPr>
        <p:blipFill>
          <a:blip r:embed="rId2"/>
          <a:stretch>
            <a:fillRect/>
          </a:stretch>
        </p:blipFill>
        <p:spPr>
          <a:xfrm>
            <a:off x="320040" y="914400"/>
            <a:ext cx="2743200" cy="5029200"/>
          </a:xfrm>
          <a:prstGeom prst="rect">
            <a:avLst/>
          </a:prstGeom>
        </p:spPr>
      </p:pic>
      <p:sp>
        <p:nvSpPr>
          <p:cNvPr id="8" name="Text 4"/>
          <p:cNvSpPr/>
          <p:nvPr/>
        </p:nvSpPr>
        <p:spPr>
          <a:xfrm>
            <a:off x="3383280" y="914400"/>
            <a:ext cx="8412480" cy="548640"/>
          </a:xfrm>
          <a:prstGeom prst="rect">
            <a:avLst/>
          </a:prstGeom>
          <a:noFill/>
          <a:ln/>
        </p:spPr>
        <p:txBody>
          <a:bodyPr wrap="square" lIns="0" tIns="0" rIns="0" bIns="0" rtlCol="0" anchor="ctr"/>
          <a:lstStyle/>
          <a:p>
            <a:pPr indent="0" marL="0">
              <a:buNone/>
            </a:pPr>
            <a:r>
              <a:rPr lang="en-US" sz="2200" b="1" dirty="0">
                <a:solidFill>
                  <a:srgbClr val="FFFFFF"/>
                </a:solidFill>
                <a:latin typeface="Arial Black" pitchFamily="34" charset="0"/>
                <a:ea typeface="Arial Black" pitchFamily="34" charset="-122"/>
                <a:cs typeface="Arial Black" pitchFamily="34" charset="-120"/>
              </a:rPr>
              <a:t>TAMPOLLA Serge Destin</a:t>
            </a:r>
            <a:endParaRPr lang="en-US" sz="2200" dirty="0"/>
          </a:p>
        </p:txBody>
      </p:sp>
      <p:sp>
        <p:nvSpPr>
          <p:cNvPr id="9" name="Text 5"/>
          <p:cNvSpPr/>
          <p:nvPr/>
        </p:nvSpPr>
        <p:spPr>
          <a:xfrm>
            <a:off x="3383280" y="1508760"/>
            <a:ext cx="8412480" cy="365760"/>
          </a:xfrm>
          <a:prstGeom prst="rect">
            <a:avLst/>
          </a:prstGeom>
          <a:noFill/>
          <a:ln/>
        </p:spPr>
        <p:txBody>
          <a:bodyPr wrap="square" lIns="0" tIns="0" rIns="0" bIns="0" rtlCol="0" anchor="ctr"/>
          <a:lstStyle/>
          <a:p>
            <a:pPr indent="0" marL="0">
              <a:buNone/>
            </a:pPr>
            <a:r>
              <a:rPr lang="en-US" sz="1300" i="1" dirty="0">
                <a:solidFill>
                  <a:srgbClr val="00D4FF"/>
                </a:solidFill>
                <a:latin typeface="Calibri" pitchFamily="34" charset="0"/>
                <a:ea typeface="Calibri" pitchFamily="34" charset="-122"/>
                <a:cs typeface="Calibri" pitchFamily="34" charset="-120"/>
              </a:rPr>
              <a:t>Ingénieur &amp; Architecte SI  —  IA • BigData  —  20+ ans d'expérience</a:t>
            </a:r>
            <a:endParaRPr lang="en-US" sz="1300" dirty="0"/>
          </a:p>
        </p:txBody>
      </p:sp>
      <p:sp>
        <p:nvSpPr>
          <p:cNvPr id="10" name="Text 6"/>
          <p:cNvSpPr/>
          <p:nvPr/>
        </p:nvSpPr>
        <p:spPr>
          <a:xfrm>
            <a:off x="3383280" y="2011680"/>
            <a:ext cx="3657600" cy="347472"/>
          </a:xfrm>
          <a:prstGeom prst="rect">
            <a:avLst/>
          </a:prstGeom>
          <a:noFill/>
          <a:ln/>
        </p:spPr>
        <p:txBody>
          <a:bodyPr wrap="square" lIns="0" tIns="0" rIns="0" bIns="0" rtlCol="0" anchor="ctr"/>
          <a:lstStyle/>
          <a:p>
            <a:pPr indent="0" marL="0">
              <a:buNone/>
            </a:pPr>
            <a:r>
              <a:rPr lang="en-US" sz="1300" b="1" dirty="0">
                <a:solidFill>
                  <a:srgbClr val="7AEEFF"/>
                </a:solidFill>
                <a:latin typeface="Calibri" pitchFamily="34" charset="0"/>
                <a:ea typeface="Calibri" pitchFamily="34" charset="-122"/>
                <a:cs typeface="Calibri" pitchFamily="34" charset="-120"/>
              </a:rPr>
              <a:t>Domaines de Compétence</a:t>
            </a:r>
            <a:endParaRPr lang="en-US" sz="1300" dirty="0"/>
          </a:p>
        </p:txBody>
      </p:sp>
      <p:sp>
        <p:nvSpPr>
          <p:cNvPr id="11" name="Text 7"/>
          <p:cNvSpPr/>
          <p:nvPr/>
        </p:nvSpPr>
        <p:spPr>
          <a:xfrm>
            <a:off x="3383280" y="2395728"/>
            <a:ext cx="3840480" cy="2286000"/>
          </a:xfrm>
          <a:prstGeom prst="rect">
            <a:avLst/>
          </a:prstGeom>
          <a:noFill/>
          <a:ln/>
        </p:spPr>
        <p:txBody>
          <a:bodyPr wrap="square" lIns="0" tIns="0" rIns="0" bIns="0" rtlCol="0" anchor="ctr"/>
          <a:lstStyle/>
          <a:p>
            <a:pPr indent="0" marL="0">
              <a:spcAft>
                <a:spcPts val="300"/>
              </a:spcAft>
              <a:buNone/>
            </a:pPr>
            <a:r>
              <a:rPr lang="en-US" sz="1050" dirty="0">
                <a:solidFill>
                  <a:srgbClr val="E8F4F8"/>
                </a:solidFill>
                <a:latin typeface="Calibri" pitchFamily="34" charset="0"/>
                <a:ea typeface="Calibri" pitchFamily="34" charset="-122"/>
                <a:cs typeface="Calibri" pitchFamily="34" charset="-120"/>
              </a:rPr>
              <a:t>Architecture &amp; Ingénierie logiciel +20 ans</a:t>
            </a:r>
            <a:endParaRPr lang="en-US" sz="1050" dirty="0"/>
          </a:p>
          <a:p>
            <a:pPr indent="0" marL="0">
              <a:spcAft>
                <a:spcPts val="300"/>
              </a:spcAft>
              <a:buNone/>
            </a:pPr>
            <a:r>
              <a:rPr lang="en-US" sz="1050" dirty="0">
                <a:solidFill>
                  <a:srgbClr val="E8F4F8"/>
                </a:solidFill>
                <a:latin typeface="Calibri" pitchFamily="34" charset="0"/>
                <a:ea typeface="Calibri" pitchFamily="34" charset="-122"/>
                <a:cs typeface="Calibri" pitchFamily="34" charset="-120"/>
              </a:rPr>
              <a:t>Cybercriminalité &amp; CyberSécurité +15 ans</a:t>
            </a:r>
            <a:endParaRPr lang="en-US" sz="1050" dirty="0"/>
          </a:p>
          <a:p>
            <a:pPr indent="0" marL="0">
              <a:spcAft>
                <a:spcPts val="300"/>
              </a:spcAft>
              <a:buNone/>
            </a:pPr>
            <a:r>
              <a:rPr lang="en-US" sz="1050" dirty="0">
                <a:solidFill>
                  <a:srgbClr val="E8F4F8"/>
                </a:solidFill>
                <a:latin typeface="Calibri" pitchFamily="34" charset="0"/>
                <a:ea typeface="Calibri" pitchFamily="34" charset="-122"/>
                <a:cs typeface="Calibri" pitchFamily="34" charset="-120"/>
              </a:rPr>
              <a:t>Gestion de Projet +15 ans</a:t>
            </a:r>
            <a:endParaRPr lang="en-US" sz="1050" dirty="0"/>
          </a:p>
          <a:p>
            <a:pPr indent="0" marL="0">
              <a:spcAft>
                <a:spcPts val="300"/>
              </a:spcAft>
              <a:buNone/>
            </a:pPr>
            <a:r>
              <a:rPr lang="en-US" sz="1050" dirty="0">
                <a:solidFill>
                  <a:srgbClr val="E8F4F8"/>
                </a:solidFill>
                <a:latin typeface="Calibri" pitchFamily="34" charset="0"/>
                <a:ea typeface="Calibri" pitchFamily="34" charset="-122"/>
                <a:cs typeface="Calibri" pitchFamily="34" charset="-120"/>
              </a:rPr>
              <a:t>Stratégie &amp; Gouvernance IT COBIT +15 ans</a:t>
            </a:r>
            <a:endParaRPr lang="en-US" sz="1050" dirty="0"/>
          </a:p>
          <a:p>
            <a:pPr indent="0" marL="0">
              <a:spcAft>
                <a:spcPts val="300"/>
              </a:spcAft>
              <a:buNone/>
            </a:pPr>
            <a:r>
              <a:rPr lang="en-US" sz="1050" dirty="0">
                <a:solidFill>
                  <a:srgbClr val="E8F4F8"/>
                </a:solidFill>
                <a:latin typeface="Calibri" pitchFamily="34" charset="0"/>
                <a:ea typeface="Calibri" pitchFamily="34" charset="-122"/>
                <a:cs typeface="Calibri" pitchFamily="34" charset="-120"/>
              </a:rPr>
              <a:t>Intelligence Économique +10 ans</a:t>
            </a:r>
            <a:endParaRPr lang="en-US" sz="1050" dirty="0"/>
          </a:p>
          <a:p>
            <a:pPr indent="0" marL="0">
              <a:spcAft>
                <a:spcPts val="300"/>
              </a:spcAft>
              <a:buNone/>
            </a:pPr>
            <a:r>
              <a:rPr lang="en-US" sz="1050" dirty="0">
                <a:solidFill>
                  <a:srgbClr val="E8F4F8"/>
                </a:solidFill>
                <a:latin typeface="Calibri" pitchFamily="34" charset="0"/>
                <a:ea typeface="Calibri" pitchFamily="34" charset="-122"/>
                <a:cs typeface="Calibri" pitchFamily="34" charset="-120"/>
              </a:rPr>
              <a:t>Management Stratégique +10 ans</a:t>
            </a:r>
            <a:endParaRPr lang="en-US" sz="1050" dirty="0"/>
          </a:p>
          <a:p>
            <a:pPr indent="0" marL="0">
              <a:spcAft>
                <a:spcPts val="300"/>
              </a:spcAft>
              <a:buNone/>
            </a:pPr>
            <a:r>
              <a:rPr lang="en-US" sz="1050" dirty="0">
                <a:solidFill>
                  <a:srgbClr val="E8F4F8"/>
                </a:solidFill>
                <a:latin typeface="Calibri" pitchFamily="34" charset="0"/>
                <a:ea typeface="Calibri" pitchFamily="34" charset="-122"/>
                <a:cs typeface="Calibri" pitchFamily="34" charset="-120"/>
              </a:rPr>
              <a:t>Business Développement +12 ans</a:t>
            </a:r>
            <a:endParaRPr lang="en-US" sz="1050" dirty="0"/>
          </a:p>
        </p:txBody>
      </p:sp>
      <p:sp>
        <p:nvSpPr>
          <p:cNvPr id="12" name="Text 8"/>
          <p:cNvSpPr/>
          <p:nvPr/>
        </p:nvSpPr>
        <p:spPr>
          <a:xfrm>
            <a:off x="7406640" y="2011680"/>
            <a:ext cx="4389120" cy="347472"/>
          </a:xfrm>
          <a:prstGeom prst="rect">
            <a:avLst/>
          </a:prstGeom>
          <a:noFill/>
          <a:ln/>
        </p:spPr>
        <p:txBody>
          <a:bodyPr wrap="square" lIns="0" tIns="0" rIns="0" bIns="0" rtlCol="0" anchor="ctr"/>
          <a:lstStyle/>
          <a:p>
            <a:pPr indent="0" marL="0">
              <a:buNone/>
            </a:pPr>
            <a:r>
              <a:rPr lang="en-US" sz="1300" b="1" dirty="0">
                <a:solidFill>
                  <a:srgbClr val="7AEEFF"/>
                </a:solidFill>
                <a:latin typeface="Calibri" pitchFamily="34" charset="0"/>
                <a:ea typeface="Calibri" pitchFamily="34" charset="-122"/>
                <a:cs typeface="Calibri" pitchFamily="34" charset="-120"/>
              </a:rPr>
              <a:t>Certifications</a:t>
            </a:r>
            <a:endParaRPr lang="en-US" sz="1300" dirty="0"/>
          </a:p>
        </p:txBody>
      </p:sp>
      <p:sp>
        <p:nvSpPr>
          <p:cNvPr id="13" name="Shape 9"/>
          <p:cNvSpPr/>
          <p:nvPr/>
        </p:nvSpPr>
        <p:spPr>
          <a:xfrm>
            <a:off x="7406640" y="2423160"/>
            <a:ext cx="4389120" cy="438912"/>
          </a:xfrm>
          <a:prstGeom prst="rect">
            <a:avLst/>
          </a:prstGeom>
          <a:solidFill>
            <a:srgbClr val="112244"/>
          </a:solidFill>
          <a:ln w="6350">
            <a:solidFill>
              <a:srgbClr val="0099BB"/>
            </a:solidFill>
            <a:prstDash val="solid"/>
          </a:ln>
        </p:spPr>
      </p:sp>
      <p:sp>
        <p:nvSpPr>
          <p:cNvPr id="14" name="Text 10"/>
          <p:cNvSpPr/>
          <p:nvPr/>
        </p:nvSpPr>
        <p:spPr>
          <a:xfrm>
            <a:off x="7498080" y="2423160"/>
            <a:ext cx="4206240" cy="438912"/>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  Certified Blockchain Developer (CBD)</a:t>
            </a:r>
            <a:endParaRPr lang="en-US" sz="1100" dirty="0"/>
          </a:p>
        </p:txBody>
      </p:sp>
      <p:sp>
        <p:nvSpPr>
          <p:cNvPr id="15" name="Shape 11"/>
          <p:cNvSpPr/>
          <p:nvPr/>
        </p:nvSpPr>
        <p:spPr>
          <a:xfrm>
            <a:off x="7406640" y="2953512"/>
            <a:ext cx="4389120" cy="438912"/>
          </a:xfrm>
          <a:prstGeom prst="rect">
            <a:avLst/>
          </a:prstGeom>
          <a:solidFill>
            <a:srgbClr val="112244"/>
          </a:solidFill>
          <a:ln w="6350">
            <a:solidFill>
              <a:srgbClr val="0099BB"/>
            </a:solidFill>
            <a:prstDash val="solid"/>
          </a:ln>
        </p:spPr>
      </p:sp>
      <p:sp>
        <p:nvSpPr>
          <p:cNvPr id="16" name="Text 12"/>
          <p:cNvSpPr/>
          <p:nvPr/>
        </p:nvSpPr>
        <p:spPr>
          <a:xfrm>
            <a:off x="7498080" y="2953512"/>
            <a:ext cx="4206240" cy="438912"/>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  Certified Kubernetes Administrator (CKA)</a:t>
            </a:r>
            <a:endParaRPr lang="en-US" sz="1100" dirty="0"/>
          </a:p>
        </p:txBody>
      </p:sp>
      <p:sp>
        <p:nvSpPr>
          <p:cNvPr id="17" name="Shape 13"/>
          <p:cNvSpPr/>
          <p:nvPr/>
        </p:nvSpPr>
        <p:spPr>
          <a:xfrm>
            <a:off x="7406640" y="3483864"/>
            <a:ext cx="4389120" cy="438912"/>
          </a:xfrm>
          <a:prstGeom prst="rect">
            <a:avLst/>
          </a:prstGeom>
          <a:solidFill>
            <a:srgbClr val="112244"/>
          </a:solidFill>
          <a:ln w="6350">
            <a:solidFill>
              <a:srgbClr val="0099BB"/>
            </a:solidFill>
            <a:prstDash val="solid"/>
          </a:ln>
        </p:spPr>
      </p:sp>
      <p:sp>
        <p:nvSpPr>
          <p:cNvPr id="18" name="Text 14"/>
          <p:cNvSpPr/>
          <p:nvPr/>
        </p:nvSpPr>
        <p:spPr>
          <a:xfrm>
            <a:off x="7498080" y="3483864"/>
            <a:ext cx="4206240" cy="438912"/>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  Data Science Analysis Certified</a:t>
            </a:r>
            <a:endParaRPr lang="en-US" sz="1100" dirty="0"/>
          </a:p>
        </p:txBody>
      </p:sp>
      <p:sp>
        <p:nvSpPr>
          <p:cNvPr id="19" name="Shape 15"/>
          <p:cNvSpPr/>
          <p:nvPr/>
        </p:nvSpPr>
        <p:spPr>
          <a:xfrm>
            <a:off x="7406640" y="4014216"/>
            <a:ext cx="4389120" cy="438912"/>
          </a:xfrm>
          <a:prstGeom prst="rect">
            <a:avLst/>
          </a:prstGeom>
          <a:solidFill>
            <a:srgbClr val="112244"/>
          </a:solidFill>
          <a:ln w="6350">
            <a:solidFill>
              <a:srgbClr val="0099BB"/>
            </a:solidFill>
            <a:prstDash val="solid"/>
          </a:ln>
        </p:spPr>
      </p:sp>
      <p:sp>
        <p:nvSpPr>
          <p:cNvPr id="20" name="Text 16"/>
          <p:cNvSpPr/>
          <p:nvPr/>
        </p:nvSpPr>
        <p:spPr>
          <a:xfrm>
            <a:off x="7498080" y="4014216"/>
            <a:ext cx="4206240" cy="438912"/>
          </a:xfrm>
          <a:prstGeom prst="rect">
            <a:avLst/>
          </a:prstGeom>
          <a:noFill/>
          <a:ln/>
        </p:spPr>
        <p:txBody>
          <a:bodyPr wrap="square" lIns="0" tIns="0" rIns="0" bIns="0" rtlCol="0" anchor="ctr"/>
          <a:lstStyle/>
          <a:p>
            <a:pPr indent="0" marL="0">
              <a:buNone/>
            </a:pPr>
            <a:r>
              <a:rPr lang="en-US" sz="1100" dirty="0">
                <a:solidFill>
                  <a:srgbClr val="E8F4F8"/>
                </a:solidFill>
                <a:latin typeface="Calibri" pitchFamily="34" charset="0"/>
                <a:ea typeface="Calibri" pitchFamily="34" charset="-122"/>
                <a:cs typeface="Calibri" pitchFamily="34" charset="-120"/>
              </a:rPr>
              <a:t>✓  DevOps CI/CD Certified</a:t>
            </a:r>
            <a:endParaRPr lang="en-US" sz="1100" dirty="0"/>
          </a:p>
        </p:txBody>
      </p:sp>
      <p:sp>
        <p:nvSpPr>
          <p:cNvPr id="21" name="Text 17"/>
          <p:cNvSpPr/>
          <p:nvPr/>
        </p:nvSpPr>
        <p:spPr>
          <a:xfrm>
            <a:off x="3383280" y="4754880"/>
            <a:ext cx="3657600" cy="320040"/>
          </a:xfrm>
          <a:prstGeom prst="rect">
            <a:avLst/>
          </a:prstGeom>
          <a:noFill/>
          <a:ln/>
        </p:spPr>
        <p:txBody>
          <a:bodyPr wrap="square" lIns="0" tIns="0" rIns="0" bIns="0" rtlCol="0" anchor="ctr"/>
          <a:lstStyle/>
          <a:p>
            <a:pPr indent="0" marL="0">
              <a:buNone/>
            </a:pPr>
            <a:r>
              <a:rPr lang="en-US" sz="1300" b="1" dirty="0">
                <a:solidFill>
                  <a:srgbClr val="7AEEFF"/>
                </a:solidFill>
                <a:latin typeface="Calibri" pitchFamily="34" charset="0"/>
                <a:ea typeface="Calibri" pitchFamily="34" charset="-122"/>
                <a:cs typeface="Calibri" pitchFamily="34" charset="-120"/>
              </a:rPr>
              <a:t>Publications</a:t>
            </a:r>
            <a:endParaRPr lang="en-US" sz="1300" dirty="0"/>
          </a:p>
        </p:txBody>
      </p:sp>
      <p:sp>
        <p:nvSpPr>
          <p:cNvPr id="22" name="Text 18"/>
          <p:cNvSpPr/>
          <p:nvPr/>
        </p:nvSpPr>
        <p:spPr>
          <a:xfrm>
            <a:off x="3383280" y="5102352"/>
            <a:ext cx="8229600" cy="502920"/>
          </a:xfrm>
          <a:prstGeom prst="rect">
            <a:avLst/>
          </a:prstGeom>
          <a:noFill/>
          <a:ln/>
        </p:spPr>
        <p:txBody>
          <a:bodyPr wrap="square" lIns="0" tIns="0" rIns="0" bIns="0" rtlCol="0" anchor="ctr"/>
          <a:lstStyle/>
          <a:p>
            <a:pPr indent="0" marL="0">
              <a:buNone/>
            </a:pPr>
            <a:r>
              <a:rPr lang="en-US" sz="1100" i="1" dirty="0">
                <a:solidFill>
                  <a:srgbClr val="8BA3B5"/>
                </a:solidFill>
                <a:latin typeface="Calibri" pitchFamily="34" charset="0"/>
                <a:ea typeface="Calibri" pitchFamily="34" charset="-122"/>
                <a:cs typeface="Calibri" pitchFamily="34" charset="-120"/>
              </a:rPr>
              <a:t>Les Bâtisseurs de Réseaux  •  Les Bâtisseurs de Richesses  •  Les Bâtisseurs d'Hommes  •  Les Bâtisseurs de Rêves</a:t>
            </a:r>
            <a:endParaRPr lang="en-US" sz="1100" dirty="0"/>
          </a:p>
        </p:txBody>
      </p:sp>
      <p:sp>
        <p:nvSpPr>
          <p:cNvPr id="23" name="Shape 19"/>
          <p:cNvSpPr/>
          <p:nvPr/>
        </p:nvSpPr>
        <p:spPr>
          <a:xfrm>
            <a:off x="0" y="6583680"/>
            <a:ext cx="12161520" cy="274320"/>
          </a:xfrm>
          <a:prstGeom prst="rect">
            <a:avLst/>
          </a:prstGeom>
          <a:solidFill>
            <a:srgbClr val="0D1B3E"/>
          </a:solidFill>
          <a:ln w="12700">
            <a:solidFill>
              <a:srgbClr val="0D1B3E"/>
            </a:solidFill>
            <a:prstDash val="solid"/>
          </a:ln>
        </p:spPr>
      </p:sp>
      <p:sp>
        <p:nvSpPr>
          <p:cNvPr id="24" name="Text 20"/>
          <p:cNvSpPr/>
          <p:nvPr/>
        </p:nvSpPr>
        <p:spPr>
          <a:xfrm>
            <a:off x="0" y="6601968"/>
            <a:ext cx="12161520" cy="256032"/>
          </a:xfrm>
          <a:prstGeom prst="rect">
            <a:avLst/>
          </a:prstGeom>
          <a:noFill/>
          <a:ln/>
        </p:spPr>
        <p:txBody>
          <a:bodyPr wrap="square" lIns="0" tIns="0" rIns="0" bIns="0" rtlCol="0" anchor="ctr"/>
          <a:lstStyle/>
          <a:p>
            <a:pPr algn="ctr" indent="0" marL="0">
              <a:buNone/>
            </a:pPr>
            <a:r>
              <a:rPr lang="en-US" sz="900" dirty="0">
                <a:solidFill>
                  <a:srgbClr val="8BA3B5"/>
                </a:solidFill>
                <a:latin typeface="Calibri" pitchFamily="34" charset="0"/>
                <a:ea typeface="Calibri" pitchFamily="34" charset="-122"/>
                <a:cs typeface="Calibri" pitchFamily="34" charset="-120"/>
              </a:rPr>
              <a:t>www.advisoreng.com  |  contact info@advisoreng.com</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0" y="0"/>
            <a:ext cx="12161520" cy="777240"/>
          </a:xfrm>
          <a:prstGeom prst="rect">
            <a:avLst/>
          </a:prstGeom>
          <a:solidFill>
            <a:srgbClr val="0D1B3E"/>
          </a:solidFill>
          <a:ln w="12700">
            <a:solidFill>
              <a:srgbClr val="0D1B3E"/>
            </a:solidFill>
            <a:prstDash val="solid"/>
          </a:ln>
        </p:spPr>
      </p:sp>
      <p:sp>
        <p:nvSpPr>
          <p:cNvPr id="3" name="Shape 1"/>
          <p:cNvSpPr/>
          <p:nvPr/>
        </p:nvSpPr>
        <p:spPr>
          <a:xfrm>
            <a:off x="0" y="0"/>
            <a:ext cx="73152" cy="6858000"/>
          </a:xfrm>
          <a:prstGeom prst="rect">
            <a:avLst/>
          </a:prstGeom>
          <a:solidFill>
            <a:srgbClr val="00D4FF"/>
          </a:solidFill>
          <a:ln w="12700">
            <a:solidFill>
              <a:srgbClr val="00D4FF"/>
            </a:solidFill>
            <a:prstDash val="solid"/>
          </a:ln>
        </p:spPr>
      </p:sp>
      <p:pic>
        <p:nvPicPr>
          <p:cNvPr id="4" name="Image 0" descr="preencoded.png">    </p:cNvPr>
          <p:cNvPicPr>
            <a:picLocks noChangeAspect="1"/>
          </p:cNvPicPr>
          <p:nvPr/>
        </p:nvPicPr>
        <p:blipFill>
          <a:blip r:embed="rId1"/>
          <a:stretch>
            <a:fillRect/>
          </a:stretch>
        </p:blipFill>
        <p:spPr>
          <a:xfrm>
            <a:off x="182880" y="73152"/>
            <a:ext cx="621792" cy="621792"/>
          </a:xfrm>
          <a:prstGeom prst="rect">
            <a:avLst/>
          </a:prstGeom>
        </p:spPr>
      </p:pic>
      <p:sp>
        <p:nvSpPr>
          <p:cNvPr id="5" name="Text 2"/>
          <p:cNvSpPr/>
          <p:nvPr/>
        </p:nvSpPr>
        <p:spPr>
          <a:xfrm>
            <a:off x="1005840" y="137160"/>
            <a:ext cx="9326880" cy="502920"/>
          </a:xfrm>
          <a:prstGeom prst="rect">
            <a:avLst/>
          </a:prstGeom>
          <a:noFill/>
          <a:ln/>
        </p:spPr>
        <p:txBody>
          <a:bodyPr wrap="square" lIns="0" tIns="0" rIns="0" bIns="0" rtlCol="0" anchor="ctr"/>
          <a:lstStyle/>
          <a:p>
            <a:pPr indent="0" marL="0">
              <a:buNone/>
            </a:pPr>
            <a:r>
              <a:rPr lang="en-US" sz="2400" b="1" dirty="0">
                <a:solidFill>
                  <a:srgbClr val="FFFFFF"/>
                </a:solidFill>
                <a:latin typeface="Arial Black" pitchFamily="34" charset="0"/>
                <a:ea typeface="Arial Black" pitchFamily="34" charset="-122"/>
                <a:cs typeface="Arial Black" pitchFamily="34" charset="-120"/>
              </a:rPr>
              <a:t>POURQUOI CHOISIR ADVISORE ?</a:t>
            </a:r>
            <a:endParaRPr lang="en-US" sz="2400" dirty="0"/>
          </a:p>
        </p:txBody>
      </p:sp>
      <p:sp>
        <p:nvSpPr>
          <p:cNvPr id="6" name="Text 3"/>
          <p:cNvSpPr/>
          <p:nvPr/>
        </p:nvSpPr>
        <p:spPr>
          <a:xfrm>
            <a:off x="9601200" y="164592"/>
            <a:ext cx="2286000" cy="411480"/>
          </a:xfrm>
          <a:prstGeom prst="rect">
            <a:avLst/>
          </a:prstGeom>
          <a:noFill/>
          <a:ln/>
        </p:spPr>
        <p:txBody>
          <a:bodyPr wrap="square" lIns="0" tIns="0" rIns="0" bIns="0" rtlCol="0" anchor="ctr"/>
          <a:lstStyle/>
          <a:p>
            <a:pPr algn="r" indent="0" marL="0">
              <a:buNone/>
            </a:pPr>
            <a:r>
              <a:rPr lang="en-US" sz="1800" b="1" dirty="0">
                <a:solidFill>
                  <a:srgbClr val="00D4FF"/>
                </a:solidFill>
                <a:latin typeface="Arial Black" pitchFamily="34" charset="0"/>
                <a:ea typeface="Arial Black" pitchFamily="34" charset="-122"/>
                <a:cs typeface="Arial Black" pitchFamily="34" charset="-120"/>
              </a:rPr>
              <a:t>ADVISORE</a:t>
            </a:r>
            <a:endParaRPr lang="en-US" sz="1800" dirty="0"/>
          </a:p>
        </p:txBody>
      </p:sp>
      <p:sp>
        <p:nvSpPr>
          <p:cNvPr id="7" name="Shape 4"/>
          <p:cNvSpPr/>
          <p:nvPr/>
        </p:nvSpPr>
        <p:spPr>
          <a:xfrm>
            <a:off x="320040" y="960120"/>
            <a:ext cx="11521440" cy="1234440"/>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8" name="Shape 5"/>
          <p:cNvSpPr/>
          <p:nvPr/>
        </p:nvSpPr>
        <p:spPr>
          <a:xfrm>
            <a:off x="320040" y="960120"/>
            <a:ext cx="914400" cy="1234440"/>
          </a:xfrm>
          <a:prstGeom prst="rect">
            <a:avLst/>
          </a:prstGeom>
          <a:solidFill>
            <a:srgbClr val="1A6FBB"/>
          </a:solidFill>
          <a:ln w="12700">
            <a:solidFill>
              <a:srgbClr val="1A6FBB"/>
            </a:solidFill>
            <a:prstDash val="solid"/>
          </a:ln>
        </p:spPr>
      </p:sp>
      <p:sp>
        <p:nvSpPr>
          <p:cNvPr id="9" name="Text 6"/>
          <p:cNvSpPr/>
          <p:nvPr/>
        </p:nvSpPr>
        <p:spPr>
          <a:xfrm>
            <a:off x="320040" y="960120"/>
            <a:ext cx="914400" cy="1234440"/>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01</a:t>
            </a:r>
            <a:endParaRPr lang="en-US" sz="2200" dirty="0"/>
          </a:p>
        </p:txBody>
      </p:sp>
      <p:sp>
        <p:nvSpPr>
          <p:cNvPr id="10" name="Text 7"/>
          <p:cNvSpPr/>
          <p:nvPr/>
        </p:nvSpPr>
        <p:spPr>
          <a:xfrm>
            <a:off x="1417320" y="1069848"/>
            <a:ext cx="10058400" cy="411480"/>
          </a:xfrm>
          <a:prstGeom prst="rect">
            <a:avLst/>
          </a:prstGeom>
          <a:noFill/>
          <a:ln/>
        </p:spPr>
        <p:txBody>
          <a:bodyPr wrap="square" lIns="0" tIns="0" rIns="0" bIns="0" rtlCol="0" anchor="ctr"/>
          <a:lstStyle/>
          <a:p>
            <a:pPr indent="0" marL="0">
              <a:buNone/>
            </a:pPr>
            <a:r>
              <a:rPr lang="en-US" sz="1400" b="1" dirty="0">
                <a:solidFill>
                  <a:srgbClr val="7AEEFF"/>
                </a:solidFill>
                <a:latin typeface="Calibri" pitchFamily="34" charset="0"/>
                <a:ea typeface="Calibri" pitchFamily="34" charset="-122"/>
                <a:cs typeface="Calibri" pitchFamily="34" charset="-120"/>
              </a:rPr>
              <a:t>Expertise Pluridisciplinaire</a:t>
            </a:r>
            <a:endParaRPr lang="en-US" sz="1400" dirty="0"/>
          </a:p>
        </p:txBody>
      </p:sp>
      <p:sp>
        <p:nvSpPr>
          <p:cNvPr id="11" name="Text 8"/>
          <p:cNvSpPr/>
          <p:nvPr/>
        </p:nvSpPr>
        <p:spPr>
          <a:xfrm>
            <a:off x="1417320" y="1508760"/>
            <a:ext cx="10058400" cy="594360"/>
          </a:xfrm>
          <a:prstGeom prst="rect">
            <a:avLst/>
          </a:prstGeom>
          <a:noFill/>
          <a:ln/>
        </p:spPr>
        <p:txBody>
          <a:bodyPr wrap="square" lIns="0" tIns="0" rIns="0" bIns="0" rtlCol="0" anchor="ctr"/>
          <a:lstStyle/>
          <a:p>
            <a:pPr indent="0" marL="0">
              <a:buNone/>
            </a:pPr>
            <a:r>
              <a:rPr lang="en-US" sz="1200" dirty="0">
                <a:solidFill>
                  <a:srgbClr val="E8F4F8"/>
                </a:solidFill>
                <a:latin typeface="Calibri" pitchFamily="34" charset="0"/>
                <a:ea typeface="Calibri" pitchFamily="34" charset="-122"/>
                <a:cs typeface="Calibri" pitchFamily="34" charset="-120"/>
              </a:rPr>
              <a:t>20+ ans couvrant l'architecture SI, la cybersécurité, l'IA, la finance digitale et la gestion de projets complexes</a:t>
            </a:r>
            <a:endParaRPr lang="en-US" sz="1200" dirty="0"/>
          </a:p>
        </p:txBody>
      </p:sp>
      <p:sp>
        <p:nvSpPr>
          <p:cNvPr id="12" name="Shape 9"/>
          <p:cNvSpPr/>
          <p:nvPr/>
        </p:nvSpPr>
        <p:spPr>
          <a:xfrm>
            <a:off x="320040" y="2313432"/>
            <a:ext cx="11521440" cy="1234440"/>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13" name="Shape 10"/>
          <p:cNvSpPr/>
          <p:nvPr/>
        </p:nvSpPr>
        <p:spPr>
          <a:xfrm>
            <a:off x="320040" y="2313432"/>
            <a:ext cx="914400" cy="1234440"/>
          </a:xfrm>
          <a:prstGeom prst="rect">
            <a:avLst/>
          </a:prstGeom>
          <a:solidFill>
            <a:srgbClr val="1A6FBB"/>
          </a:solidFill>
          <a:ln w="12700">
            <a:solidFill>
              <a:srgbClr val="1A6FBB"/>
            </a:solidFill>
            <a:prstDash val="solid"/>
          </a:ln>
        </p:spPr>
      </p:sp>
      <p:sp>
        <p:nvSpPr>
          <p:cNvPr id="14" name="Text 11"/>
          <p:cNvSpPr/>
          <p:nvPr/>
        </p:nvSpPr>
        <p:spPr>
          <a:xfrm>
            <a:off x="320040" y="2313432"/>
            <a:ext cx="914400" cy="1234440"/>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02</a:t>
            </a:r>
            <a:endParaRPr lang="en-US" sz="2200" dirty="0"/>
          </a:p>
        </p:txBody>
      </p:sp>
      <p:sp>
        <p:nvSpPr>
          <p:cNvPr id="15" name="Text 12"/>
          <p:cNvSpPr/>
          <p:nvPr/>
        </p:nvSpPr>
        <p:spPr>
          <a:xfrm>
            <a:off x="1417320" y="2423160"/>
            <a:ext cx="10058400" cy="411480"/>
          </a:xfrm>
          <a:prstGeom prst="rect">
            <a:avLst/>
          </a:prstGeom>
          <a:noFill/>
          <a:ln/>
        </p:spPr>
        <p:txBody>
          <a:bodyPr wrap="square" lIns="0" tIns="0" rIns="0" bIns="0" rtlCol="0" anchor="ctr"/>
          <a:lstStyle/>
          <a:p>
            <a:pPr indent="0" marL="0">
              <a:buNone/>
            </a:pPr>
            <a:r>
              <a:rPr lang="en-US" sz="1400" b="1" dirty="0">
                <a:solidFill>
                  <a:srgbClr val="7AEEFF"/>
                </a:solidFill>
                <a:latin typeface="Calibri" pitchFamily="34" charset="0"/>
                <a:ea typeface="Calibri" pitchFamily="34" charset="-122"/>
                <a:cs typeface="Calibri" pitchFamily="34" charset="-120"/>
              </a:rPr>
              <a:t>Approche Sur Mesure</a:t>
            </a:r>
            <a:endParaRPr lang="en-US" sz="1400" dirty="0"/>
          </a:p>
        </p:txBody>
      </p:sp>
      <p:sp>
        <p:nvSpPr>
          <p:cNvPr id="16" name="Text 13"/>
          <p:cNvSpPr/>
          <p:nvPr/>
        </p:nvSpPr>
        <p:spPr>
          <a:xfrm>
            <a:off x="1417320" y="2862072"/>
            <a:ext cx="10058400" cy="594360"/>
          </a:xfrm>
          <a:prstGeom prst="rect">
            <a:avLst/>
          </a:prstGeom>
          <a:noFill/>
          <a:ln/>
        </p:spPr>
        <p:txBody>
          <a:bodyPr wrap="square" lIns="0" tIns="0" rIns="0" bIns="0" rtlCol="0" anchor="ctr"/>
          <a:lstStyle/>
          <a:p>
            <a:pPr indent="0" marL="0">
              <a:buNone/>
            </a:pPr>
            <a:r>
              <a:rPr lang="en-US" sz="1200" dirty="0">
                <a:solidFill>
                  <a:srgbClr val="E8F4F8"/>
                </a:solidFill>
                <a:latin typeface="Calibri" pitchFamily="34" charset="0"/>
                <a:ea typeface="Calibri" pitchFamily="34" charset="-122"/>
                <a:cs typeface="Calibri" pitchFamily="34" charset="-120"/>
              </a:rPr>
              <a:t>Chaque solution est conçue spécifiquement pour votre contexte, vos contraintes et vos objectifs stratégiques</a:t>
            </a:r>
            <a:endParaRPr lang="en-US" sz="1200" dirty="0"/>
          </a:p>
        </p:txBody>
      </p:sp>
      <p:sp>
        <p:nvSpPr>
          <p:cNvPr id="17" name="Shape 14"/>
          <p:cNvSpPr/>
          <p:nvPr/>
        </p:nvSpPr>
        <p:spPr>
          <a:xfrm>
            <a:off x="320040" y="3666744"/>
            <a:ext cx="11521440" cy="1234440"/>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18" name="Shape 15"/>
          <p:cNvSpPr/>
          <p:nvPr/>
        </p:nvSpPr>
        <p:spPr>
          <a:xfrm>
            <a:off x="320040" y="3666744"/>
            <a:ext cx="914400" cy="1234440"/>
          </a:xfrm>
          <a:prstGeom prst="rect">
            <a:avLst/>
          </a:prstGeom>
          <a:solidFill>
            <a:srgbClr val="1A6FBB"/>
          </a:solidFill>
          <a:ln w="12700">
            <a:solidFill>
              <a:srgbClr val="1A6FBB"/>
            </a:solidFill>
            <a:prstDash val="solid"/>
          </a:ln>
        </p:spPr>
      </p:sp>
      <p:sp>
        <p:nvSpPr>
          <p:cNvPr id="19" name="Text 16"/>
          <p:cNvSpPr/>
          <p:nvPr/>
        </p:nvSpPr>
        <p:spPr>
          <a:xfrm>
            <a:off x="320040" y="3666744"/>
            <a:ext cx="914400" cy="1234440"/>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03</a:t>
            </a:r>
            <a:endParaRPr lang="en-US" sz="2200" dirty="0"/>
          </a:p>
        </p:txBody>
      </p:sp>
      <p:sp>
        <p:nvSpPr>
          <p:cNvPr id="20" name="Text 17"/>
          <p:cNvSpPr/>
          <p:nvPr/>
        </p:nvSpPr>
        <p:spPr>
          <a:xfrm>
            <a:off x="1417320" y="3776472"/>
            <a:ext cx="10058400" cy="411480"/>
          </a:xfrm>
          <a:prstGeom prst="rect">
            <a:avLst/>
          </a:prstGeom>
          <a:noFill/>
          <a:ln/>
        </p:spPr>
        <p:txBody>
          <a:bodyPr wrap="square" lIns="0" tIns="0" rIns="0" bIns="0" rtlCol="0" anchor="ctr"/>
          <a:lstStyle/>
          <a:p>
            <a:pPr indent="0" marL="0">
              <a:buNone/>
            </a:pPr>
            <a:r>
              <a:rPr lang="en-US" sz="1400" b="1" dirty="0">
                <a:solidFill>
                  <a:srgbClr val="7AEEFF"/>
                </a:solidFill>
                <a:latin typeface="Calibri" pitchFamily="34" charset="0"/>
                <a:ea typeface="Calibri" pitchFamily="34" charset="-122"/>
                <a:cs typeface="Calibri" pitchFamily="34" charset="-120"/>
              </a:rPr>
              <a:t>Souveraineté Technologique</a:t>
            </a:r>
            <a:endParaRPr lang="en-US" sz="1400" dirty="0"/>
          </a:p>
        </p:txBody>
      </p:sp>
      <p:sp>
        <p:nvSpPr>
          <p:cNvPr id="21" name="Text 18"/>
          <p:cNvSpPr/>
          <p:nvPr/>
        </p:nvSpPr>
        <p:spPr>
          <a:xfrm>
            <a:off x="1417320" y="4215384"/>
            <a:ext cx="10058400" cy="594360"/>
          </a:xfrm>
          <a:prstGeom prst="rect">
            <a:avLst/>
          </a:prstGeom>
          <a:noFill/>
          <a:ln/>
        </p:spPr>
        <p:txBody>
          <a:bodyPr wrap="square" lIns="0" tIns="0" rIns="0" bIns="0" rtlCol="0" anchor="ctr"/>
          <a:lstStyle/>
          <a:p>
            <a:pPr indent="0" marL="0">
              <a:buNone/>
            </a:pPr>
            <a:r>
              <a:rPr lang="en-US" sz="1200" dirty="0">
                <a:solidFill>
                  <a:srgbClr val="E8F4F8"/>
                </a:solidFill>
                <a:latin typeface="Calibri" pitchFamily="34" charset="0"/>
                <a:ea typeface="Calibri" pitchFamily="34" charset="-122"/>
                <a:cs typeface="Calibri" pitchFamily="34" charset="-120"/>
              </a:rPr>
              <a:t>Nous privilégions les solutions open-source et les hébergements maîtrisés pour garantir votre indépendance</a:t>
            </a:r>
            <a:endParaRPr lang="en-US" sz="1200" dirty="0"/>
          </a:p>
        </p:txBody>
      </p:sp>
      <p:sp>
        <p:nvSpPr>
          <p:cNvPr id="22" name="Shape 19"/>
          <p:cNvSpPr/>
          <p:nvPr/>
        </p:nvSpPr>
        <p:spPr>
          <a:xfrm>
            <a:off x="320040" y="5020056"/>
            <a:ext cx="11521440" cy="1234440"/>
          </a:xfrm>
          <a:prstGeom prst="rect">
            <a:avLst/>
          </a:prstGeom>
          <a:solidFill>
            <a:srgbClr val="112244"/>
          </a:solidFill>
          <a:ln w="9525">
            <a:solidFill>
              <a:srgbClr val="0099BB"/>
            </a:solidFill>
            <a:prstDash val="solid"/>
          </a:ln>
          <a:effectLst>
            <a:outerShdw sx="100000" sy="100000" kx="0" ky="0" algn="bl" rotWithShape="0" blurRad="63500" dist="25400" dir="8100000">
              <a:srgbClr val="000000">
                <a:alpha val="30000"/>
              </a:srgbClr>
            </a:outerShdw>
          </a:effectLst>
        </p:spPr>
      </p:sp>
      <p:sp>
        <p:nvSpPr>
          <p:cNvPr id="23" name="Shape 20"/>
          <p:cNvSpPr/>
          <p:nvPr/>
        </p:nvSpPr>
        <p:spPr>
          <a:xfrm>
            <a:off x="320040" y="5020056"/>
            <a:ext cx="914400" cy="1234440"/>
          </a:xfrm>
          <a:prstGeom prst="rect">
            <a:avLst/>
          </a:prstGeom>
          <a:solidFill>
            <a:srgbClr val="1A6FBB"/>
          </a:solidFill>
          <a:ln w="12700">
            <a:solidFill>
              <a:srgbClr val="1A6FBB"/>
            </a:solidFill>
            <a:prstDash val="solid"/>
          </a:ln>
        </p:spPr>
      </p:sp>
      <p:sp>
        <p:nvSpPr>
          <p:cNvPr id="24" name="Text 21"/>
          <p:cNvSpPr/>
          <p:nvPr/>
        </p:nvSpPr>
        <p:spPr>
          <a:xfrm>
            <a:off x="320040" y="5020056"/>
            <a:ext cx="914400" cy="1234440"/>
          </a:xfrm>
          <a:prstGeom prst="rect">
            <a:avLst/>
          </a:prstGeom>
          <a:noFill/>
          <a:ln/>
        </p:spPr>
        <p:txBody>
          <a:bodyPr wrap="square" lIns="0" tIns="0" rIns="0" bIns="0" rtlCol="0" anchor="ctr"/>
          <a:lstStyle/>
          <a:p>
            <a:pPr algn="ctr" indent="0" marL="0">
              <a:buNone/>
            </a:pPr>
            <a:r>
              <a:rPr lang="en-US" sz="2200" b="1" dirty="0">
                <a:solidFill>
                  <a:srgbClr val="00D4FF"/>
                </a:solidFill>
                <a:latin typeface="Arial Black" pitchFamily="34" charset="0"/>
                <a:ea typeface="Arial Black" pitchFamily="34" charset="-122"/>
                <a:cs typeface="Arial Black" pitchFamily="34" charset="-120"/>
              </a:rPr>
              <a:t>04</a:t>
            </a:r>
            <a:endParaRPr lang="en-US" sz="2200" dirty="0"/>
          </a:p>
        </p:txBody>
      </p:sp>
      <p:sp>
        <p:nvSpPr>
          <p:cNvPr id="25" name="Text 22"/>
          <p:cNvSpPr/>
          <p:nvPr/>
        </p:nvSpPr>
        <p:spPr>
          <a:xfrm>
            <a:off x="1417320" y="5129784"/>
            <a:ext cx="10058400" cy="411480"/>
          </a:xfrm>
          <a:prstGeom prst="rect">
            <a:avLst/>
          </a:prstGeom>
          <a:noFill/>
          <a:ln/>
        </p:spPr>
        <p:txBody>
          <a:bodyPr wrap="square" lIns="0" tIns="0" rIns="0" bIns="0" rtlCol="0" anchor="ctr"/>
          <a:lstStyle/>
          <a:p>
            <a:pPr indent="0" marL="0">
              <a:buNone/>
            </a:pPr>
            <a:r>
              <a:rPr lang="en-US" sz="1400" b="1" dirty="0">
                <a:solidFill>
                  <a:srgbClr val="7AEEFF"/>
                </a:solidFill>
                <a:latin typeface="Calibri" pitchFamily="34" charset="0"/>
                <a:ea typeface="Calibri" pitchFamily="34" charset="-122"/>
                <a:cs typeface="Calibri" pitchFamily="34" charset="-120"/>
              </a:rPr>
              <a:t>Accompagnement Complet</a:t>
            </a:r>
            <a:endParaRPr lang="en-US" sz="1400" dirty="0"/>
          </a:p>
        </p:txBody>
      </p:sp>
      <p:sp>
        <p:nvSpPr>
          <p:cNvPr id="26" name="Text 23"/>
          <p:cNvSpPr/>
          <p:nvPr/>
        </p:nvSpPr>
        <p:spPr>
          <a:xfrm>
            <a:off x="1417320" y="5568696"/>
            <a:ext cx="10058400" cy="594360"/>
          </a:xfrm>
          <a:prstGeom prst="rect">
            <a:avLst/>
          </a:prstGeom>
          <a:noFill/>
          <a:ln/>
        </p:spPr>
        <p:txBody>
          <a:bodyPr wrap="square" lIns="0" tIns="0" rIns="0" bIns="0" rtlCol="0" anchor="ctr"/>
          <a:lstStyle/>
          <a:p>
            <a:pPr indent="0" marL="0">
              <a:buNone/>
            </a:pPr>
            <a:r>
              <a:rPr lang="en-US" sz="1200" dirty="0">
                <a:solidFill>
                  <a:srgbClr val="E8F4F8"/>
                </a:solidFill>
                <a:latin typeface="Calibri" pitchFamily="34" charset="0"/>
                <a:ea typeface="Calibri" pitchFamily="34" charset="-122"/>
                <a:cs typeface="Calibri" pitchFamily="34" charset="-120"/>
              </a:rPr>
              <a:t>De l'étude de faisabilité à la mise en production, y compris le transfert de compétences à vos équipes</a:t>
            </a:r>
            <a:endParaRPr lang="en-US" sz="1200" dirty="0"/>
          </a:p>
        </p:txBody>
      </p:sp>
      <p:sp>
        <p:nvSpPr>
          <p:cNvPr id="27" name="Shape 24"/>
          <p:cNvSpPr/>
          <p:nvPr/>
        </p:nvSpPr>
        <p:spPr>
          <a:xfrm>
            <a:off x="320040" y="6355080"/>
            <a:ext cx="5623560" cy="201168"/>
          </a:xfrm>
          <a:prstGeom prst="rect">
            <a:avLst/>
          </a:prstGeom>
          <a:solidFill>
            <a:srgbClr val="00D4FF"/>
          </a:solidFill>
          <a:ln w="12700">
            <a:solidFill>
              <a:srgbClr val="00D4FF"/>
            </a:solidFill>
            <a:prstDash val="solid"/>
          </a:ln>
        </p:spPr>
      </p:sp>
      <p:sp>
        <p:nvSpPr>
          <p:cNvPr id="28" name="Shape 25"/>
          <p:cNvSpPr/>
          <p:nvPr/>
        </p:nvSpPr>
        <p:spPr>
          <a:xfrm>
            <a:off x="6217920" y="6355080"/>
            <a:ext cx="5623560" cy="201168"/>
          </a:xfrm>
          <a:prstGeom prst="rect">
            <a:avLst/>
          </a:prstGeom>
          <a:solidFill>
            <a:srgbClr val="00A896"/>
          </a:solidFill>
          <a:ln w="12700">
            <a:solidFill>
              <a:srgbClr val="00A896"/>
            </a:solidFill>
            <a:prstDash val="solid"/>
          </a:ln>
        </p:spPr>
      </p:sp>
      <p:sp>
        <p:nvSpPr>
          <p:cNvPr id="29" name="Shape 26"/>
          <p:cNvSpPr/>
          <p:nvPr/>
        </p:nvSpPr>
        <p:spPr>
          <a:xfrm>
            <a:off x="0" y="6583680"/>
            <a:ext cx="12161520" cy="274320"/>
          </a:xfrm>
          <a:prstGeom prst="rect">
            <a:avLst/>
          </a:prstGeom>
          <a:solidFill>
            <a:srgbClr val="0D1B3E"/>
          </a:solidFill>
          <a:ln w="12700">
            <a:solidFill>
              <a:srgbClr val="0D1B3E"/>
            </a:solidFill>
            <a:prstDash val="solid"/>
          </a:ln>
        </p:spPr>
      </p:sp>
      <p:sp>
        <p:nvSpPr>
          <p:cNvPr id="30" name="Text 27"/>
          <p:cNvSpPr/>
          <p:nvPr/>
        </p:nvSpPr>
        <p:spPr>
          <a:xfrm>
            <a:off x="0" y="6601968"/>
            <a:ext cx="12161520" cy="256032"/>
          </a:xfrm>
          <a:prstGeom prst="rect">
            <a:avLst/>
          </a:prstGeom>
          <a:noFill/>
          <a:ln/>
        </p:spPr>
        <p:txBody>
          <a:bodyPr wrap="square" lIns="0" tIns="0" rIns="0" bIns="0" rtlCol="0" anchor="ctr"/>
          <a:lstStyle/>
          <a:p>
            <a:pPr algn="ctr" indent="0" marL="0">
              <a:buNone/>
            </a:pPr>
            <a:r>
              <a:rPr lang="en-US" sz="900" dirty="0">
                <a:solidFill>
                  <a:srgbClr val="8BA3B5"/>
                </a:solidFill>
                <a:latin typeface="Calibri" pitchFamily="34" charset="0"/>
                <a:ea typeface="Calibri" pitchFamily="34" charset="-122"/>
                <a:cs typeface="Calibri" pitchFamily="34" charset="-120"/>
              </a:rPr>
              <a:t>www.advisoreng.com  |  contact info@advisoreng.com</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F1E"/>
        </a:solidFill>
      </p:bgPr>
    </p:bg>
    <p:spTree>
      <p:nvGrpSpPr>
        <p:cNvPr id="1" name=""/>
        <p:cNvGrpSpPr/>
        <p:nvPr/>
      </p:nvGrpSpPr>
      <p:grpSpPr>
        <a:xfrm>
          <a:off x="0" y="0"/>
          <a:ext cx="0" cy="0"/>
          <a:chOff x="0" y="0"/>
          <a:chExt cx="0" cy="0"/>
        </a:xfrm>
      </p:grpSpPr>
      <p:sp>
        <p:nvSpPr>
          <p:cNvPr id="2" name="Shape 0"/>
          <p:cNvSpPr/>
          <p:nvPr/>
        </p:nvSpPr>
        <p:spPr>
          <a:xfrm>
            <a:off x="6217920" y="0"/>
            <a:ext cx="5943600" cy="6858000"/>
          </a:xfrm>
          <a:prstGeom prst="rect">
            <a:avLst/>
          </a:prstGeom>
          <a:solidFill>
            <a:srgbClr val="0D1B3E"/>
          </a:solidFill>
          <a:ln w="12700">
            <a:solidFill>
              <a:srgbClr val="0D1B3E"/>
            </a:solidFill>
            <a:prstDash val="solid"/>
          </a:ln>
        </p:spPr>
      </p:sp>
      <p:sp>
        <p:nvSpPr>
          <p:cNvPr id="3" name="Shape 1"/>
          <p:cNvSpPr/>
          <p:nvPr/>
        </p:nvSpPr>
        <p:spPr>
          <a:xfrm>
            <a:off x="12088368" y="0"/>
            <a:ext cx="73152" cy="6858000"/>
          </a:xfrm>
          <a:prstGeom prst="rect">
            <a:avLst/>
          </a:prstGeom>
          <a:solidFill>
            <a:srgbClr val="00D4FF"/>
          </a:solidFill>
          <a:ln w="12700">
            <a:solidFill>
              <a:srgbClr val="00D4FF"/>
            </a:solidFill>
            <a:prstDash val="solid"/>
          </a:ln>
        </p:spPr>
      </p:sp>
      <p:sp>
        <p:nvSpPr>
          <p:cNvPr id="4" name="Shape 2"/>
          <p:cNvSpPr/>
          <p:nvPr/>
        </p:nvSpPr>
        <p:spPr>
          <a:xfrm>
            <a:off x="0" y="0"/>
            <a:ext cx="73152" cy="6858000"/>
          </a:xfrm>
          <a:prstGeom prst="rect">
            <a:avLst/>
          </a:prstGeom>
          <a:solidFill>
            <a:srgbClr val="0099BB"/>
          </a:solidFill>
          <a:ln w="12700">
            <a:solidFill>
              <a:srgbClr val="0099BB"/>
            </a:solidFill>
            <a:prstDash val="solid"/>
          </a:ln>
        </p:spPr>
      </p:sp>
      <p:sp>
        <p:nvSpPr>
          <p:cNvPr id="5" name="Shape 3"/>
          <p:cNvSpPr/>
          <p:nvPr/>
        </p:nvSpPr>
        <p:spPr>
          <a:xfrm>
            <a:off x="6217920" y="0"/>
            <a:ext cx="73152" cy="6858000"/>
          </a:xfrm>
          <a:prstGeom prst="rect">
            <a:avLst/>
          </a:prstGeom>
          <a:solidFill>
            <a:srgbClr val="00D4FF"/>
          </a:solidFill>
          <a:ln w="12700">
            <a:solidFill>
              <a:srgbClr val="00D4FF"/>
            </a:solidFill>
            <a:prstDash val="solid"/>
          </a:ln>
        </p:spPr>
      </p:sp>
      <p:pic>
        <p:nvPicPr>
          <p:cNvPr id="6" name="Image 0" descr="preencoded.png">    </p:cNvPr>
          <p:cNvPicPr>
            <a:picLocks noChangeAspect="1"/>
          </p:cNvPicPr>
          <p:nvPr/>
        </p:nvPicPr>
        <p:blipFill>
          <a:blip r:embed="rId1"/>
          <a:stretch>
            <a:fillRect/>
          </a:stretch>
        </p:blipFill>
        <p:spPr>
          <a:xfrm>
            <a:off x="1097280" y="548640"/>
            <a:ext cx="3200400" cy="3200400"/>
          </a:xfrm>
          <a:prstGeom prst="rect">
            <a:avLst/>
          </a:prstGeom>
        </p:spPr>
      </p:pic>
      <p:sp>
        <p:nvSpPr>
          <p:cNvPr id="7" name="Text 4"/>
          <p:cNvSpPr/>
          <p:nvPr/>
        </p:nvSpPr>
        <p:spPr>
          <a:xfrm>
            <a:off x="457200" y="3840480"/>
            <a:ext cx="5303520" cy="777240"/>
          </a:xfrm>
          <a:prstGeom prst="rect">
            <a:avLst/>
          </a:prstGeom>
          <a:noFill/>
          <a:ln/>
        </p:spPr>
        <p:txBody>
          <a:bodyPr wrap="square" lIns="0" tIns="0" rIns="0" bIns="0" rtlCol="0" anchor="ctr"/>
          <a:lstStyle/>
          <a:p>
            <a:pPr algn="ctr" indent="0" marL="0">
              <a:buNone/>
            </a:pPr>
            <a:r>
              <a:rPr lang="en-US" sz="4000" b="1" dirty="0">
                <a:solidFill>
                  <a:srgbClr val="FFFFFF"/>
                </a:solidFill>
                <a:latin typeface="Arial Black" pitchFamily="34" charset="0"/>
                <a:ea typeface="Arial Black" pitchFamily="34" charset="-122"/>
                <a:cs typeface="Arial Black" pitchFamily="34" charset="-120"/>
              </a:rPr>
              <a:t>ADVISORE</a:t>
            </a:r>
            <a:endParaRPr lang="en-US" sz="4000" dirty="0"/>
          </a:p>
        </p:txBody>
      </p:sp>
      <p:sp>
        <p:nvSpPr>
          <p:cNvPr id="8" name="Text 5"/>
          <p:cNvSpPr/>
          <p:nvPr/>
        </p:nvSpPr>
        <p:spPr>
          <a:xfrm>
            <a:off x="457200" y="4663440"/>
            <a:ext cx="5303520" cy="457200"/>
          </a:xfrm>
          <a:prstGeom prst="rect">
            <a:avLst/>
          </a:prstGeom>
          <a:noFill/>
          <a:ln/>
        </p:spPr>
        <p:txBody>
          <a:bodyPr wrap="square" lIns="0" tIns="0" rIns="0" bIns="0" rtlCol="0" anchor="ctr"/>
          <a:lstStyle/>
          <a:p>
            <a:pPr algn="ctr" indent="0" marL="0">
              <a:buNone/>
            </a:pPr>
            <a:r>
              <a:rPr lang="en-US" sz="1600" i="1" dirty="0">
                <a:solidFill>
                  <a:srgbClr val="00D4FF"/>
                </a:solidFill>
                <a:latin typeface="Calibri" pitchFamily="34" charset="0"/>
                <a:ea typeface="Calibri" pitchFamily="34" charset="-122"/>
                <a:cs typeface="Calibri" pitchFamily="34" charset="-120"/>
              </a:rPr>
              <a:t>Conseil en Ingénierie 4IR</a:t>
            </a:r>
            <a:endParaRPr lang="en-US" sz="1600" dirty="0"/>
          </a:p>
        </p:txBody>
      </p:sp>
      <p:sp>
        <p:nvSpPr>
          <p:cNvPr id="9" name="Text 6"/>
          <p:cNvSpPr/>
          <p:nvPr/>
        </p:nvSpPr>
        <p:spPr>
          <a:xfrm>
            <a:off x="457200" y="5257800"/>
            <a:ext cx="5303520" cy="731520"/>
          </a:xfrm>
          <a:prstGeom prst="rect">
            <a:avLst/>
          </a:prstGeom>
          <a:noFill/>
          <a:ln/>
        </p:spPr>
        <p:txBody>
          <a:bodyPr wrap="square" lIns="0" tIns="0" rIns="0" bIns="0" rtlCol="0" anchor="ctr"/>
          <a:lstStyle/>
          <a:p>
            <a:pPr algn="ctr" indent="0" marL="0">
              <a:buNone/>
            </a:pPr>
            <a:r>
              <a:rPr lang="en-US" sz="1250" dirty="0">
                <a:solidFill>
                  <a:srgbClr val="8BA3B5"/>
                </a:solidFill>
                <a:latin typeface="Calibri" pitchFamily="34" charset="0"/>
                <a:ea typeface="Calibri" pitchFamily="34" charset="-122"/>
                <a:cs typeface="Calibri" pitchFamily="34" charset="-120"/>
              </a:rPr>
              <a:t>Votre partenaire pour la souveraineté</a:t>
            </a:r>
            <a:endParaRPr lang="en-US" sz="1250" dirty="0"/>
          </a:p>
          <a:p>
            <a:pPr algn="ctr" indent="0" marL="0">
              <a:buNone/>
            </a:pPr>
            <a:r>
              <a:rPr lang="en-US" sz="1250" dirty="0">
                <a:solidFill>
                  <a:srgbClr val="8BA3B5"/>
                </a:solidFill>
                <a:latin typeface="Calibri" pitchFamily="34" charset="0"/>
                <a:ea typeface="Calibri" pitchFamily="34" charset="-122"/>
                <a:cs typeface="Calibri" pitchFamily="34" charset="-120"/>
              </a:rPr>
              <a:t>technologique en Afrique et au-delà.</a:t>
            </a:r>
            <a:endParaRPr lang="en-US" sz="1250" dirty="0"/>
          </a:p>
        </p:txBody>
      </p:sp>
      <p:sp>
        <p:nvSpPr>
          <p:cNvPr id="10" name="Text 7"/>
          <p:cNvSpPr/>
          <p:nvPr/>
        </p:nvSpPr>
        <p:spPr>
          <a:xfrm>
            <a:off x="6492240" y="457200"/>
            <a:ext cx="5394960" cy="594360"/>
          </a:xfrm>
          <a:prstGeom prst="rect">
            <a:avLst/>
          </a:prstGeom>
          <a:noFill/>
          <a:ln/>
        </p:spPr>
        <p:txBody>
          <a:bodyPr wrap="square" lIns="0" tIns="0" rIns="0" bIns="0" rtlCol="0" anchor="ctr"/>
          <a:lstStyle/>
          <a:p>
            <a:pPr indent="0" marL="0">
              <a:buNone/>
            </a:pPr>
            <a:r>
              <a:rPr lang="en-US" sz="2200" b="1" dirty="0">
                <a:solidFill>
                  <a:srgbClr val="00D4FF"/>
                </a:solidFill>
                <a:latin typeface="Arial Black" pitchFamily="34" charset="0"/>
                <a:ea typeface="Arial Black" pitchFamily="34" charset="-122"/>
                <a:cs typeface="Arial Black" pitchFamily="34" charset="-120"/>
              </a:rPr>
              <a:t>Contactez-nous</a:t>
            </a:r>
            <a:endParaRPr lang="en-US" sz="2200" dirty="0"/>
          </a:p>
        </p:txBody>
      </p:sp>
      <p:sp>
        <p:nvSpPr>
          <p:cNvPr id="11" name="Shape 8"/>
          <p:cNvSpPr/>
          <p:nvPr/>
        </p:nvSpPr>
        <p:spPr>
          <a:xfrm>
            <a:off x="6492240" y="1097280"/>
            <a:ext cx="5212080" cy="45720"/>
          </a:xfrm>
          <a:prstGeom prst="rect">
            <a:avLst/>
          </a:prstGeom>
          <a:solidFill>
            <a:srgbClr val="0099BB"/>
          </a:solidFill>
          <a:ln w="12700">
            <a:solidFill>
              <a:srgbClr val="0099BB"/>
            </a:solidFill>
            <a:prstDash val="solid"/>
          </a:ln>
        </p:spPr>
      </p:sp>
      <p:sp>
        <p:nvSpPr>
          <p:cNvPr id="12" name="Shape 9"/>
          <p:cNvSpPr/>
          <p:nvPr/>
        </p:nvSpPr>
        <p:spPr>
          <a:xfrm>
            <a:off x="6492240" y="1298448"/>
            <a:ext cx="5212080" cy="658368"/>
          </a:xfrm>
          <a:prstGeom prst="rect">
            <a:avLst/>
          </a:prstGeom>
          <a:solidFill>
            <a:srgbClr val="0E1830"/>
          </a:solidFill>
          <a:ln w="6350">
            <a:solidFill>
              <a:srgbClr val="0099BB"/>
            </a:solidFill>
            <a:prstDash val="solid"/>
          </a:ln>
        </p:spPr>
      </p:sp>
      <p:sp>
        <p:nvSpPr>
          <p:cNvPr id="13" name="Text 10"/>
          <p:cNvSpPr/>
          <p:nvPr/>
        </p:nvSpPr>
        <p:spPr>
          <a:xfrm>
            <a:off x="6583680" y="1344168"/>
            <a:ext cx="1737360" cy="566928"/>
          </a:xfrm>
          <a:prstGeom prst="rect">
            <a:avLst/>
          </a:prstGeom>
          <a:noFill/>
          <a:ln/>
        </p:spPr>
        <p:txBody>
          <a:bodyPr wrap="square" lIns="0" tIns="0" rIns="0" bIns="0" rtlCol="0" anchor="ctr"/>
          <a:lstStyle/>
          <a:p>
            <a:pPr indent="0" marL="0">
              <a:buNone/>
            </a:pPr>
            <a:r>
              <a:rPr lang="en-US" sz="1100" b="1" dirty="0">
                <a:solidFill>
                  <a:srgbClr val="00D4FF"/>
                </a:solidFill>
                <a:latin typeface="Calibri" pitchFamily="34" charset="0"/>
                <a:ea typeface="Calibri" pitchFamily="34" charset="-122"/>
                <a:cs typeface="Calibri" pitchFamily="34" charset="-120"/>
              </a:rPr>
              <a:t>👤  Fondateur</a:t>
            </a:r>
            <a:endParaRPr lang="en-US" sz="1100" dirty="0"/>
          </a:p>
        </p:txBody>
      </p:sp>
      <p:sp>
        <p:nvSpPr>
          <p:cNvPr id="14" name="Text 11"/>
          <p:cNvSpPr/>
          <p:nvPr/>
        </p:nvSpPr>
        <p:spPr>
          <a:xfrm>
            <a:off x="8366760" y="1344168"/>
            <a:ext cx="3200400" cy="566928"/>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TAMPOLLA Serge Destin</a:t>
            </a:r>
            <a:endParaRPr lang="en-US" sz="1150" dirty="0"/>
          </a:p>
        </p:txBody>
      </p:sp>
      <p:sp>
        <p:nvSpPr>
          <p:cNvPr id="15" name="Shape 12"/>
          <p:cNvSpPr/>
          <p:nvPr/>
        </p:nvSpPr>
        <p:spPr>
          <a:xfrm>
            <a:off x="6492240" y="2048256"/>
            <a:ext cx="5212080" cy="658368"/>
          </a:xfrm>
          <a:prstGeom prst="rect">
            <a:avLst/>
          </a:prstGeom>
          <a:solidFill>
            <a:srgbClr val="0E1830"/>
          </a:solidFill>
          <a:ln w="6350">
            <a:solidFill>
              <a:srgbClr val="0099BB"/>
            </a:solidFill>
            <a:prstDash val="solid"/>
          </a:ln>
        </p:spPr>
      </p:sp>
      <p:sp>
        <p:nvSpPr>
          <p:cNvPr id="16" name="Text 13"/>
          <p:cNvSpPr/>
          <p:nvPr/>
        </p:nvSpPr>
        <p:spPr>
          <a:xfrm>
            <a:off x="6583680" y="2093976"/>
            <a:ext cx="1737360" cy="566928"/>
          </a:xfrm>
          <a:prstGeom prst="rect">
            <a:avLst/>
          </a:prstGeom>
          <a:noFill/>
          <a:ln/>
        </p:spPr>
        <p:txBody>
          <a:bodyPr wrap="square" lIns="0" tIns="0" rIns="0" bIns="0" rtlCol="0" anchor="ctr"/>
          <a:lstStyle/>
          <a:p>
            <a:pPr indent="0" marL="0">
              <a:buNone/>
            </a:pPr>
            <a:r>
              <a:rPr lang="en-US" sz="1100" b="1" dirty="0">
                <a:solidFill>
                  <a:srgbClr val="00D4FF"/>
                </a:solidFill>
                <a:latin typeface="Calibri" pitchFamily="34" charset="0"/>
                <a:ea typeface="Calibri" pitchFamily="34" charset="-122"/>
                <a:cs typeface="Calibri" pitchFamily="34" charset="-120"/>
              </a:rPr>
              <a:t>📱  Téléphone</a:t>
            </a:r>
            <a:endParaRPr lang="en-US" sz="1100" dirty="0"/>
          </a:p>
        </p:txBody>
      </p:sp>
      <p:sp>
        <p:nvSpPr>
          <p:cNvPr id="17" name="Text 14"/>
          <p:cNvSpPr/>
          <p:nvPr/>
        </p:nvSpPr>
        <p:spPr>
          <a:xfrm>
            <a:off x="8366760" y="2093976"/>
            <a:ext cx="3200400" cy="566928"/>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+237 699 886 520</a:t>
            </a:r>
            <a:endParaRPr lang="en-US" sz="1150" dirty="0"/>
          </a:p>
        </p:txBody>
      </p:sp>
      <p:sp>
        <p:nvSpPr>
          <p:cNvPr id="18" name="Shape 15"/>
          <p:cNvSpPr/>
          <p:nvPr/>
        </p:nvSpPr>
        <p:spPr>
          <a:xfrm>
            <a:off x="6492240" y="2798064"/>
            <a:ext cx="5212080" cy="658368"/>
          </a:xfrm>
          <a:prstGeom prst="rect">
            <a:avLst/>
          </a:prstGeom>
          <a:solidFill>
            <a:srgbClr val="0E1830"/>
          </a:solidFill>
          <a:ln w="6350">
            <a:solidFill>
              <a:srgbClr val="0099BB"/>
            </a:solidFill>
            <a:prstDash val="solid"/>
          </a:ln>
        </p:spPr>
      </p:sp>
      <p:sp>
        <p:nvSpPr>
          <p:cNvPr id="19" name="Text 16"/>
          <p:cNvSpPr/>
          <p:nvPr/>
        </p:nvSpPr>
        <p:spPr>
          <a:xfrm>
            <a:off x="6583680" y="2843784"/>
            <a:ext cx="1737360" cy="566928"/>
          </a:xfrm>
          <a:prstGeom prst="rect">
            <a:avLst/>
          </a:prstGeom>
          <a:noFill/>
          <a:ln/>
        </p:spPr>
        <p:txBody>
          <a:bodyPr wrap="square" lIns="0" tIns="0" rIns="0" bIns="0" rtlCol="0" anchor="ctr"/>
          <a:lstStyle/>
          <a:p>
            <a:pPr indent="0" marL="0">
              <a:buNone/>
            </a:pPr>
            <a:r>
              <a:rPr lang="en-US" sz="1100" b="1" dirty="0">
                <a:solidFill>
                  <a:srgbClr val="00D4FF"/>
                </a:solidFill>
                <a:latin typeface="Calibri" pitchFamily="34" charset="0"/>
                <a:ea typeface="Calibri" pitchFamily="34" charset="-122"/>
                <a:cs typeface="Calibri" pitchFamily="34" charset="-120"/>
              </a:rPr>
              <a:t>📧  Email</a:t>
            </a:r>
            <a:endParaRPr lang="en-US" sz="1100" dirty="0"/>
          </a:p>
        </p:txBody>
      </p:sp>
      <p:sp>
        <p:nvSpPr>
          <p:cNvPr id="20" name="Text 17"/>
          <p:cNvSpPr/>
          <p:nvPr/>
        </p:nvSpPr>
        <p:spPr>
          <a:xfrm>
            <a:off x="8366760" y="2843784"/>
            <a:ext cx="3200400" cy="566928"/>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info@advisoreng.com</a:t>
            </a:r>
            <a:endParaRPr lang="en-US" sz="1150" dirty="0"/>
          </a:p>
        </p:txBody>
      </p:sp>
      <p:sp>
        <p:nvSpPr>
          <p:cNvPr id="21" name="Shape 18"/>
          <p:cNvSpPr/>
          <p:nvPr/>
        </p:nvSpPr>
        <p:spPr>
          <a:xfrm>
            <a:off x="6492240" y="3547872"/>
            <a:ext cx="5212080" cy="658368"/>
          </a:xfrm>
          <a:prstGeom prst="rect">
            <a:avLst/>
          </a:prstGeom>
          <a:solidFill>
            <a:srgbClr val="0E1830"/>
          </a:solidFill>
          <a:ln w="6350">
            <a:solidFill>
              <a:srgbClr val="0099BB"/>
            </a:solidFill>
            <a:prstDash val="solid"/>
          </a:ln>
        </p:spPr>
      </p:sp>
      <p:sp>
        <p:nvSpPr>
          <p:cNvPr id="22" name="Text 19"/>
          <p:cNvSpPr/>
          <p:nvPr/>
        </p:nvSpPr>
        <p:spPr>
          <a:xfrm>
            <a:off x="6583680" y="3593592"/>
            <a:ext cx="1737360" cy="566928"/>
          </a:xfrm>
          <a:prstGeom prst="rect">
            <a:avLst/>
          </a:prstGeom>
          <a:noFill/>
          <a:ln/>
        </p:spPr>
        <p:txBody>
          <a:bodyPr wrap="square" lIns="0" tIns="0" rIns="0" bIns="0" rtlCol="0" anchor="ctr"/>
          <a:lstStyle/>
          <a:p>
            <a:pPr indent="0" marL="0">
              <a:buNone/>
            </a:pPr>
            <a:r>
              <a:rPr lang="en-US" sz="1100" b="1" dirty="0">
                <a:solidFill>
                  <a:srgbClr val="00D4FF"/>
                </a:solidFill>
                <a:latin typeface="Calibri" pitchFamily="34" charset="0"/>
                <a:ea typeface="Calibri" pitchFamily="34" charset="-122"/>
                <a:cs typeface="Calibri" pitchFamily="34" charset="-120"/>
              </a:rPr>
              <a:t>📍  Adresse</a:t>
            </a:r>
            <a:endParaRPr lang="en-US" sz="1100" dirty="0"/>
          </a:p>
        </p:txBody>
      </p:sp>
      <p:sp>
        <p:nvSpPr>
          <p:cNvPr id="23" name="Text 20"/>
          <p:cNvSpPr/>
          <p:nvPr/>
        </p:nvSpPr>
        <p:spPr>
          <a:xfrm>
            <a:off x="8366760" y="3593592"/>
            <a:ext cx="3200400" cy="566928"/>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Logbessou, Cameroun</a:t>
            </a:r>
            <a:endParaRPr lang="en-US" sz="1150" dirty="0"/>
          </a:p>
        </p:txBody>
      </p:sp>
      <p:sp>
        <p:nvSpPr>
          <p:cNvPr id="24" name="Shape 21"/>
          <p:cNvSpPr/>
          <p:nvPr/>
        </p:nvSpPr>
        <p:spPr>
          <a:xfrm>
            <a:off x="6492240" y="4297680"/>
            <a:ext cx="5212080" cy="658368"/>
          </a:xfrm>
          <a:prstGeom prst="rect">
            <a:avLst/>
          </a:prstGeom>
          <a:solidFill>
            <a:srgbClr val="0E1830"/>
          </a:solidFill>
          <a:ln w="6350">
            <a:solidFill>
              <a:srgbClr val="0099BB"/>
            </a:solidFill>
            <a:prstDash val="solid"/>
          </a:ln>
        </p:spPr>
      </p:sp>
      <p:sp>
        <p:nvSpPr>
          <p:cNvPr id="25" name="Text 22"/>
          <p:cNvSpPr/>
          <p:nvPr/>
        </p:nvSpPr>
        <p:spPr>
          <a:xfrm>
            <a:off x="6583680" y="4343400"/>
            <a:ext cx="1737360" cy="566928"/>
          </a:xfrm>
          <a:prstGeom prst="rect">
            <a:avLst/>
          </a:prstGeom>
          <a:noFill/>
          <a:ln/>
        </p:spPr>
        <p:txBody>
          <a:bodyPr wrap="square" lIns="0" tIns="0" rIns="0" bIns="0" rtlCol="0" anchor="ctr"/>
          <a:lstStyle/>
          <a:p>
            <a:pPr indent="0" marL="0">
              <a:buNone/>
            </a:pPr>
            <a:r>
              <a:rPr lang="en-US" sz="1100" b="1" dirty="0">
                <a:solidFill>
                  <a:srgbClr val="00D4FF"/>
                </a:solidFill>
                <a:latin typeface="Calibri" pitchFamily="34" charset="0"/>
                <a:ea typeface="Calibri" pitchFamily="34" charset="-122"/>
                <a:cs typeface="Calibri" pitchFamily="34" charset="-120"/>
              </a:rPr>
              <a:t>🌐  Web</a:t>
            </a:r>
            <a:endParaRPr lang="en-US" sz="1100" dirty="0"/>
          </a:p>
        </p:txBody>
      </p:sp>
      <p:sp>
        <p:nvSpPr>
          <p:cNvPr id="26" name="Text 23"/>
          <p:cNvSpPr/>
          <p:nvPr/>
        </p:nvSpPr>
        <p:spPr>
          <a:xfrm>
            <a:off x="8366760" y="4343400"/>
            <a:ext cx="3200400" cy="566928"/>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www.advisoreng.com</a:t>
            </a:r>
            <a:endParaRPr lang="en-US" sz="1150" dirty="0"/>
          </a:p>
        </p:txBody>
      </p:sp>
      <p:sp>
        <p:nvSpPr>
          <p:cNvPr id="27" name="Shape 24"/>
          <p:cNvSpPr/>
          <p:nvPr/>
        </p:nvSpPr>
        <p:spPr>
          <a:xfrm>
            <a:off x="6492240" y="5047488"/>
            <a:ext cx="5212080" cy="658368"/>
          </a:xfrm>
          <a:prstGeom prst="rect">
            <a:avLst/>
          </a:prstGeom>
          <a:solidFill>
            <a:srgbClr val="0E1830"/>
          </a:solidFill>
          <a:ln w="6350">
            <a:solidFill>
              <a:srgbClr val="0099BB"/>
            </a:solidFill>
            <a:prstDash val="solid"/>
          </a:ln>
        </p:spPr>
      </p:sp>
      <p:sp>
        <p:nvSpPr>
          <p:cNvPr id="28" name="Text 25"/>
          <p:cNvSpPr/>
          <p:nvPr/>
        </p:nvSpPr>
        <p:spPr>
          <a:xfrm>
            <a:off x="6583680" y="5093208"/>
            <a:ext cx="1737360" cy="566928"/>
          </a:xfrm>
          <a:prstGeom prst="rect">
            <a:avLst/>
          </a:prstGeom>
          <a:noFill/>
          <a:ln/>
        </p:spPr>
        <p:txBody>
          <a:bodyPr wrap="square" lIns="0" tIns="0" rIns="0" bIns="0" rtlCol="0" anchor="ctr"/>
          <a:lstStyle/>
          <a:p>
            <a:pPr indent="0" marL="0">
              <a:buNone/>
            </a:pPr>
            <a:r>
              <a:rPr lang="en-US" sz="1100" b="1" dirty="0">
                <a:solidFill>
                  <a:srgbClr val="00D4FF"/>
                </a:solidFill>
                <a:latin typeface="Calibri" pitchFamily="34" charset="0"/>
                <a:ea typeface="Calibri" pitchFamily="34" charset="-122"/>
                <a:cs typeface="Calibri" pitchFamily="34" charset="-120"/>
              </a:rPr>
              <a:t>📩  Contact général</a:t>
            </a:r>
            <a:endParaRPr lang="en-US" sz="1100" dirty="0"/>
          </a:p>
        </p:txBody>
      </p:sp>
      <p:sp>
        <p:nvSpPr>
          <p:cNvPr id="29" name="Text 26"/>
          <p:cNvSpPr/>
          <p:nvPr/>
        </p:nvSpPr>
        <p:spPr>
          <a:xfrm>
            <a:off x="8366760" y="5093208"/>
            <a:ext cx="3200400" cy="566928"/>
          </a:xfrm>
          <a:prstGeom prst="rect">
            <a:avLst/>
          </a:prstGeom>
          <a:noFill/>
          <a:ln/>
        </p:spPr>
        <p:txBody>
          <a:bodyPr wrap="square" lIns="0" tIns="0" rIns="0" bIns="0" rtlCol="0" anchor="ctr"/>
          <a:lstStyle/>
          <a:p>
            <a:pPr indent="0" marL="0">
              <a:buNone/>
            </a:pPr>
            <a:r>
              <a:rPr lang="en-US" sz="1150" dirty="0">
                <a:solidFill>
                  <a:srgbClr val="E8F4F8"/>
                </a:solidFill>
                <a:latin typeface="Calibri" pitchFamily="34" charset="0"/>
                <a:ea typeface="Calibri" pitchFamily="34" charset="-122"/>
                <a:cs typeface="Calibri" pitchFamily="34" charset="-120"/>
              </a:rPr>
              <a:t>contact info@advisoreng.com</a:t>
            </a:r>
            <a:endParaRPr lang="en-US" sz="1150" dirty="0"/>
          </a:p>
        </p:txBody>
      </p:sp>
      <p:sp>
        <p:nvSpPr>
          <p:cNvPr id="30" name="Shape 27"/>
          <p:cNvSpPr/>
          <p:nvPr/>
        </p:nvSpPr>
        <p:spPr>
          <a:xfrm>
            <a:off x="6492240" y="6492240"/>
            <a:ext cx="5212080" cy="45720"/>
          </a:xfrm>
          <a:prstGeom prst="rect">
            <a:avLst/>
          </a:prstGeom>
          <a:solidFill>
            <a:srgbClr val="0099BB"/>
          </a:solidFill>
          <a:ln w="12700">
            <a:solidFill>
              <a:srgbClr val="0099BB"/>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ADVISORE - Conseil en Ingénierie 4IR</dc:title>
  <dc:subject>PptxGenJS Presentation</dc:subject>
  <dc:creator>TAMPOLLA Serge Destin</dc:creator>
  <cp:lastModifiedBy>TAMPOLLA Serge Destin</cp:lastModifiedBy>
  <cp:revision>1</cp:revision>
  <dcterms:created xsi:type="dcterms:W3CDTF">2026-03-17T15:07:51Z</dcterms:created>
  <dcterms:modified xsi:type="dcterms:W3CDTF">2026-03-17T15:07:51Z</dcterms:modified>
</cp:coreProperties>
</file>